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1187"/>
    <a:srgbClr val="BF6E01"/>
    <a:srgbClr val="32B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23276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378827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436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402914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057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415049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415794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63452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379095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9CD5308-2EAE-4CB0-BAD3-A9723B8BF893}" type="datetimeFigureOut">
              <a:rPr lang="sl-SI" smtClean="0"/>
              <a:t>14. 05. 2020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61400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59CD5308-2EAE-4CB0-BAD3-A9723B8BF893}" type="datetimeFigureOut">
              <a:rPr lang="sl-SI" smtClean="0"/>
              <a:t>14. 05. 2020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197911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9CD5308-2EAE-4CB0-BAD3-A9723B8BF893}" type="datetimeFigureOut">
              <a:rPr lang="sl-SI" smtClean="0"/>
              <a:t>14. 05. 2020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372836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59CD5308-2EAE-4CB0-BAD3-A9723B8BF893}" type="datetimeFigureOut">
              <a:rPr lang="sl-SI" smtClean="0"/>
              <a:t>14. 05. 2020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52308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D5308-2EAE-4CB0-BAD3-A9723B8BF893}" type="datetimeFigureOut">
              <a:rPr lang="sl-SI" smtClean="0"/>
              <a:t>14. 05. 2020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3390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9CD5308-2EAE-4CB0-BAD3-A9723B8BF893}" type="datetimeFigureOut">
              <a:rPr lang="sl-SI" smtClean="0"/>
              <a:t>14. 05. 2020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98E6470-D49B-403A-8694-8652B10D7D4A}" type="slidenum">
              <a:rPr lang="sl-SI" smtClean="0"/>
              <a:t>‹#›</a:t>
            </a:fld>
            <a:endParaRPr lang="sl-SI"/>
          </a:p>
        </p:txBody>
      </p:sp>
    </p:spTree>
    <p:extLst>
      <p:ext uri="{BB962C8B-B14F-4D97-AF65-F5344CB8AC3E}">
        <p14:creationId xmlns:p14="http://schemas.microsoft.com/office/powerpoint/2010/main" val="400832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98E6470-D49B-403A-8694-8652B10D7D4A}" type="slidenum">
              <a:rPr lang="sl-SI" smtClean="0"/>
              <a:t>‹#›</a:t>
            </a:fld>
            <a:endParaRPr lang="sl-SI"/>
          </a:p>
        </p:txBody>
      </p:sp>
      <p:sp>
        <p:nvSpPr>
          <p:cNvPr id="5" name="Date Placeholder 4"/>
          <p:cNvSpPr>
            <a:spLocks noGrp="1"/>
          </p:cNvSpPr>
          <p:nvPr>
            <p:ph type="dt" sz="half" idx="10"/>
          </p:nvPr>
        </p:nvSpPr>
        <p:spPr/>
        <p:txBody>
          <a:bodyPr/>
          <a:lstStyle/>
          <a:p>
            <a:fld id="{59CD5308-2EAE-4CB0-BAD3-A9723B8BF893}" type="datetimeFigureOut">
              <a:rPr lang="sl-SI" smtClean="0"/>
              <a:t>14. 05. 2020</a:t>
            </a:fld>
            <a:endParaRPr lang="sl-SI"/>
          </a:p>
        </p:txBody>
      </p:sp>
    </p:spTree>
    <p:extLst>
      <p:ext uri="{BB962C8B-B14F-4D97-AF65-F5344CB8AC3E}">
        <p14:creationId xmlns:p14="http://schemas.microsoft.com/office/powerpoint/2010/main" val="174711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CD5308-2EAE-4CB0-BAD3-A9723B8BF893}" type="datetimeFigureOut">
              <a:rPr lang="sl-SI" smtClean="0"/>
              <a:t>14. 05. 2020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8E6470-D49B-403A-8694-8652B10D7D4A}" type="slidenum">
              <a:rPr lang="sl-SI" smtClean="0"/>
              <a:t>‹#›</a:t>
            </a:fld>
            <a:endParaRPr lang="sl-SI"/>
          </a:p>
        </p:txBody>
      </p:sp>
    </p:spTree>
    <p:extLst>
      <p:ext uri="{BB962C8B-B14F-4D97-AF65-F5344CB8AC3E}">
        <p14:creationId xmlns:p14="http://schemas.microsoft.com/office/powerpoint/2010/main" val="15225805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24297" y="352697"/>
            <a:ext cx="7550332" cy="1097280"/>
          </a:xfrm>
        </p:spPr>
        <p:txBody>
          <a:bodyPr/>
          <a:lstStyle/>
          <a:p>
            <a:pPr algn="ctr"/>
            <a:r>
              <a:rPr lang="sl-SI" sz="4000" dirty="0" smtClean="0">
                <a:solidFill>
                  <a:srgbClr val="C00000"/>
                </a:solidFill>
                <a:effectLst>
                  <a:outerShdw blurRad="38100" dist="38100" dir="2700000" algn="tl">
                    <a:srgbClr val="000000">
                      <a:alpha val="43137"/>
                    </a:srgbClr>
                  </a:outerShdw>
                </a:effectLst>
              </a:rPr>
              <a:t/>
            </a:r>
            <a:br>
              <a:rPr lang="sl-SI" sz="4000" dirty="0" smtClean="0">
                <a:solidFill>
                  <a:srgbClr val="C00000"/>
                </a:solidFill>
                <a:effectLst>
                  <a:outerShdw blurRad="38100" dist="38100" dir="2700000" algn="tl">
                    <a:srgbClr val="000000">
                      <a:alpha val="43137"/>
                    </a:srgbClr>
                  </a:outerShdw>
                </a:effectLst>
              </a:rPr>
            </a:br>
            <a:r>
              <a:rPr lang="sl-SI" sz="4000" dirty="0">
                <a:solidFill>
                  <a:srgbClr val="C00000"/>
                </a:solidFill>
                <a:effectLst>
                  <a:outerShdw blurRad="38100" dist="38100" dir="2700000" algn="tl">
                    <a:srgbClr val="000000">
                      <a:alpha val="43137"/>
                    </a:srgbClr>
                  </a:outerShdw>
                </a:effectLst>
              </a:rPr>
              <a:t/>
            </a:r>
            <a:br>
              <a:rPr lang="sl-SI" sz="4000" dirty="0">
                <a:solidFill>
                  <a:srgbClr val="C00000"/>
                </a:solidFill>
                <a:effectLst>
                  <a:outerShdw blurRad="38100" dist="38100" dir="2700000" algn="tl">
                    <a:srgbClr val="000000">
                      <a:alpha val="43137"/>
                    </a:srgbClr>
                  </a:outerShdw>
                </a:effectLst>
              </a:rPr>
            </a:br>
            <a:r>
              <a:rPr lang="sl-SI" sz="4000" dirty="0" smtClean="0">
                <a:solidFill>
                  <a:srgbClr val="C00000"/>
                </a:solidFill>
                <a:effectLst>
                  <a:outerShdw blurRad="38100" dist="38100" dir="2700000" algn="tl">
                    <a:srgbClr val="000000">
                      <a:alpha val="43137"/>
                    </a:srgbClr>
                  </a:outerShdw>
                </a:effectLst>
              </a:rPr>
              <a:t>OKO</a:t>
            </a:r>
            <a:br>
              <a:rPr lang="sl-SI" sz="4000" dirty="0" smtClean="0">
                <a:solidFill>
                  <a:srgbClr val="C00000"/>
                </a:solidFill>
                <a:effectLst>
                  <a:outerShdw blurRad="38100" dist="38100" dir="2700000" algn="tl">
                    <a:srgbClr val="000000">
                      <a:alpha val="43137"/>
                    </a:srgbClr>
                  </a:outerShdw>
                </a:effectLst>
              </a:rPr>
            </a:br>
            <a:r>
              <a:rPr lang="sl-SI" sz="2800" dirty="0" smtClean="0">
                <a:solidFill>
                  <a:srgbClr val="0070C0"/>
                </a:solidFill>
                <a:effectLst>
                  <a:outerShdw blurRad="38100" dist="38100" dir="2700000" algn="tl">
                    <a:srgbClr val="000000">
                      <a:alpha val="43137"/>
                    </a:srgbClr>
                  </a:outerShdw>
                </a:effectLst>
              </a:rPr>
              <a:t>ČUTILO ZA VID </a:t>
            </a:r>
            <a:endParaRPr lang="sl-SI" sz="2800" dirty="0">
              <a:solidFill>
                <a:srgbClr val="0070C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809897" y="1724297"/>
            <a:ext cx="8620860" cy="4362994"/>
          </a:xfrm>
        </p:spPr>
        <p:txBody>
          <a:bodyPr>
            <a:normAutofit/>
          </a:bodyPr>
          <a:lstStyle/>
          <a:p>
            <a:pPr algn="l"/>
            <a:r>
              <a:rPr lang="sl-SI" sz="2000" dirty="0" smtClean="0">
                <a:solidFill>
                  <a:srgbClr val="00B050"/>
                </a:solidFill>
                <a:effectLst>
                  <a:outerShdw blurRad="38100" dist="38100" dir="2700000" algn="tl">
                    <a:srgbClr val="000000">
                      <a:alpha val="43137"/>
                    </a:srgbClr>
                  </a:outerShdw>
                </a:effectLst>
              </a:rPr>
              <a:t>POZNAŠ IGRO SLEPE MIŠI.</a:t>
            </a:r>
            <a:r>
              <a:rPr lang="sl-SI" sz="2000" dirty="0" smtClean="0"/>
              <a:t> </a:t>
            </a:r>
            <a:r>
              <a:rPr lang="sl-SI" sz="2000" dirty="0" smtClean="0">
                <a:solidFill>
                  <a:srgbClr val="C00000"/>
                </a:solidFill>
                <a:effectLst>
                  <a:outerShdw blurRad="38100" dist="38100" dir="2700000" algn="tl">
                    <a:srgbClr val="000000">
                      <a:alpha val="43137"/>
                    </a:srgbClr>
                  </a:outerShdw>
                </a:effectLst>
              </a:rPr>
              <a:t>KATEREGA ČUTILA NE SMEŠ UPORABLJATI PRI TEJ IGRI? </a:t>
            </a:r>
          </a:p>
          <a:p>
            <a:pPr algn="l"/>
            <a:endParaRPr lang="sl-SI" sz="2000" dirty="0" smtClean="0">
              <a:solidFill>
                <a:srgbClr val="C00000"/>
              </a:solidFill>
              <a:effectLst>
                <a:outerShdw blurRad="38100" dist="38100" dir="2700000" algn="tl">
                  <a:srgbClr val="000000">
                    <a:alpha val="43137"/>
                  </a:srgbClr>
                </a:outerShdw>
              </a:effectLst>
            </a:endParaRPr>
          </a:p>
          <a:p>
            <a:pPr algn="l"/>
            <a:r>
              <a:rPr lang="sl-SI" sz="2000" dirty="0" smtClean="0">
                <a:solidFill>
                  <a:srgbClr val="C00000"/>
                </a:solidFill>
                <a:effectLst>
                  <a:outerShdw blurRad="38100" dist="38100" dir="2700000" algn="tl">
                    <a:srgbClr val="000000">
                      <a:alpha val="43137"/>
                    </a:srgbClr>
                  </a:outerShdw>
                </a:effectLst>
              </a:rPr>
              <a:t>KAJ VSE ZAZNAVAMO Z OČMI?</a:t>
            </a:r>
            <a:r>
              <a:rPr lang="sl-SI" sz="2000" dirty="0" smtClean="0"/>
              <a:t> </a:t>
            </a:r>
            <a:r>
              <a:rPr lang="sl-SI" sz="2000" dirty="0" smtClean="0">
                <a:solidFill>
                  <a:srgbClr val="00B050"/>
                </a:solidFill>
                <a:effectLst>
                  <a:outerShdw blurRad="38100" dist="38100" dir="2700000" algn="tl">
                    <a:srgbClr val="000000">
                      <a:alpha val="43137"/>
                    </a:srgbClr>
                  </a:outerShdw>
                </a:effectLst>
              </a:rPr>
              <a:t>Z OČMI GLEDAMO, Z NJIHOVO POMOČJO SE ZNAJDEMO V PROSTORU, ZNAMO PRESODITI RAZDALJO, ZAZNAMO SVETLOBO, BARVE, OBLIKE.</a:t>
            </a:r>
          </a:p>
          <a:p>
            <a:pPr algn="l"/>
            <a:endParaRPr lang="sl-SI" sz="2000" dirty="0">
              <a:solidFill>
                <a:srgbClr val="00B050"/>
              </a:solidFill>
              <a:effectLst>
                <a:outerShdw blurRad="38100" dist="38100" dir="2700000" algn="tl">
                  <a:srgbClr val="000000">
                    <a:alpha val="43137"/>
                  </a:srgbClr>
                </a:outerShdw>
              </a:effectLst>
            </a:endParaRPr>
          </a:p>
          <a:p>
            <a:pPr algn="l"/>
            <a:r>
              <a:rPr lang="sl-SI" sz="2000" dirty="0" smtClean="0">
                <a:solidFill>
                  <a:srgbClr val="0070C0"/>
                </a:solidFill>
                <a:effectLst>
                  <a:outerShdw blurRad="38100" dist="38100" dir="2700000" algn="tl">
                    <a:srgbClr val="000000">
                      <a:alpha val="43137"/>
                    </a:srgbClr>
                  </a:outerShdw>
                </a:effectLst>
              </a:rPr>
              <a:t>SPOROČILA POTUJEJO IZ OČESA PO VIDNEM ŽIVCU V MOŽGANE. ŠELE, KO SPOROČILA PRISPEJO V MOŽGANE, VIDIMO.</a:t>
            </a:r>
          </a:p>
          <a:p>
            <a:pPr algn="l"/>
            <a:endParaRPr lang="sl-SI" sz="2000" dirty="0" smtClean="0">
              <a:solidFill>
                <a:srgbClr val="0070C0"/>
              </a:solidFill>
              <a:effectLst>
                <a:outerShdw blurRad="38100" dist="38100" dir="2700000" algn="tl">
                  <a:srgbClr val="000000">
                    <a:alpha val="43137"/>
                  </a:srgbClr>
                </a:outerShdw>
              </a:effectLst>
            </a:endParaRPr>
          </a:p>
          <a:p>
            <a:pPr algn="l"/>
            <a:endParaRPr lang="sl-SI" sz="2000" dirty="0">
              <a:solidFill>
                <a:srgbClr val="00B050"/>
              </a:solidFill>
              <a:effectLst>
                <a:outerShdw blurRad="38100" dist="38100" dir="2700000" algn="tl">
                  <a:srgbClr val="000000">
                    <a:alpha val="43137"/>
                  </a:srgbClr>
                </a:outerShdw>
              </a:effectLst>
            </a:endParaRP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206" y="352697"/>
            <a:ext cx="1164336" cy="779354"/>
          </a:xfrm>
          <a:prstGeom prst="rect">
            <a:avLst/>
          </a:prstGeom>
        </p:spPr>
      </p:pic>
    </p:spTree>
    <p:extLst>
      <p:ext uri="{BB962C8B-B14F-4D97-AF65-F5344CB8AC3E}">
        <p14:creationId xmlns:p14="http://schemas.microsoft.com/office/powerpoint/2010/main" val="364092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599"/>
            <a:ext cx="8596668" cy="2564675"/>
          </a:xfrm>
        </p:spPr>
        <p:txBody>
          <a:bodyPr>
            <a:normAutofit/>
          </a:bodyPr>
          <a:lstStyle/>
          <a:p>
            <a:r>
              <a:rPr lang="sl-SI" sz="1800" dirty="0" smtClean="0">
                <a:solidFill>
                  <a:srgbClr val="0070C0"/>
                </a:solidFill>
                <a:effectLst>
                  <a:outerShdw blurRad="38100" dist="38100" dir="2700000" algn="tl">
                    <a:srgbClr val="000000">
                      <a:alpha val="43137"/>
                    </a:srgbClr>
                  </a:outerShdw>
                </a:effectLst>
              </a:rPr>
              <a:t/>
            </a:r>
            <a:br>
              <a:rPr lang="sl-SI" sz="1800" dirty="0" smtClean="0">
                <a:solidFill>
                  <a:srgbClr val="0070C0"/>
                </a:solidFill>
                <a:effectLst>
                  <a:outerShdw blurRad="38100" dist="38100" dir="2700000" algn="tl">
                    <a:srgbClr val="000000">
                      <a:alpha val="43137"/>
                    </a:srgbClr>
                  </a:outerShdw>
                </a:effectLst>
              </a:rPr>
            </a:br>
            <a:endParaRPr lang="sl-SI" sz="1800" dirty="0">
              <a:solidFill>
                <a:srgbClr val="0070C0"/>
              </a:solidFill>
              <a:effectLst>
                <a:outerShdw blurRad="38100" dist="38100" dir="2700000" algn="tl">
                  <a:srgbClr val="000000">
                    <a:alpha val="43137"/>
                  </a:srgbClr>
                </a:outerShdw>
              </a:effectLst>
            </a:endParaRPr>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3703" y="1959429"/>
            <a:ext cx="4633285" cy="3474963"/>
          </a:xfrm>
          <a:prstGeom prst="rect">
            <a:avLst/>
          </a:prstGeom>
        </p:spPr>
      </p:pic>
      <p:sp>
        <p:nvSpPr>
          <p:cNvPr id="5" name="PoljeZBesedilom 4"/>
          <p:cNvSpPr txBox="1"/>
          <p:nvPr/>
        </p:nvSpPr>
        <p:spPr>
          <a:xfrm>
            <a:off x="509452" y="1371601"/>
            <a:ext cx="4624252" cy="1938992"/>
          </a:xfrm>
          <a:prstGeom prst="rect">
            <a:avLst/>
          </a:prstGeom>
          <a:noFill/>
        </p:spPr>
        <p:txBody>
          <a:bodyPr wrap="square" rtlCol="0">
            <a:spAutoFit/>
          </a:bodyPr>
          <a:lstStyle/>
          <a:p>
            <a:endParaRPr lang="sl-SI" sz="2000" dirty="0" smtClean="0">
              <a:solidFill>
                <a:srgbClr val="FFC000"/>
              </a:solidFill>
              <a:effectLst>
                <a:outerShdw blurRad="38100" dist="38100" dir="2700000" algn="tl">
                  <a:srgbClr val="000000">
                    <a:alpha val="43137"/>
                  </a:srgbClr>
                </a:outerShdw>
              </a:effectLst>
            </a:endParaRPr>
          </a:p>
          <a:p>
            <a:endParaRPr lang="sl-SI" sz="2000" dirty="0" smtClean="0">
              <a:solidFill>
                <a:srgbClr val="FFC000"/>
              </a:solidFill>
              <a:effectLst>
                <a:outerShdw blurRad="38100" dist="38100" dir="2700000" algn="tl">
                  <a:srgbClr val="000000">
                    <a:alpha val="43137"/>
                  </a:srgbClr>
                </a:outerShdw>
              </a:effectLst>
            </a:endParaRPr>
          </a:p>
          <a:p>
            <a:endParaRPr lang="sl-SI" sz="2000" dirty="0" smtClean="0">
              <a:solidFill>
                <a:srgbClr val="FFC000"/>
              </a:solidFill>
              <a:effectLst>
                <a:outerShdw blurRad="38100" dist="38100" dir="2700000" algn="tl">
                  <a:srgbClr val="000000">
                    <a:alpha val="43137"/>
                  </a:srgbClr>
                </a:outerShdw>
              </a:effectLst>
            </a:endParaRPr>
          </a:p>
          <a:p>
            <a:r>
              <a:rPr lang="sl-SI" sz="2000" dirty="0" smtClean="0">
                <a:solidFill>
                  <a:srgbClr val="FFC000"/>
                </a:solidFill>
                <a:effectLst>
                  <a:outerShdw blurRad="38100" dist="38100" dir="2700000" algn="tl">
                    <a:srgbClr val="000000">
                      <a:alpha val="43137"/>
                    </a:srgbClr>
                  </a:outerShdw>
                </a:effectLst>
              </a:rPr>
              <a:t>POGLEJ SE V OGLEDALO IN NA SEBI POIŠČI DELE OKROG OČI IN V OČEH, KOT IMAŠ PRIKAZANO NA SLIKI.</a:t>
            </a:r>
            <a:endParaRPr lang="sl-SI" sz="20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641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1703" y="609598"/>
            <a:ext cx="9418320" cy="5255625"/>
          </a:xfrm>
        </p:spPr>
        <p:txBody>
          <a:bodyPr>
            <a:noAutofit/>
          </a:bodyPr>
          <a:lstStyle/>
          <a:p>
            <a:pPr algn="ctr"/>
            <a:r>
              <a:rPr lang="sl-SI" sz="2000" dirty="0" smtClean="0">
                <a:solidFill>
                  <a:srgbClr val="C00000"/>
                </a:solidFill>
                <a:effectLst>
                  <a:outerShdw blurRad="38100" dist="38100" dir="2700000" algn="tl">
                    <a:srgbClr val="000000">
                      <a:alpha val="43137"/>
                    </a:srgbClr>
                  </a:outerShdw>
                </a:effectLst>
              </a:rPr>
              <a:t/>
            </a:r>
            <a:br>
              <a:rPr lang="sl-SI" sz="2000" dirty="0" smtClean="0">
                <a:solidFill>
                  <a:srgbClr val="C00000"/>
                </a:solidFill>
                <a:effectLst>
                  <a:outerShdw blurRad="38100" dist="38100" dir="2700000" algn="tl">
                    <a:srgbClr val="000000">
                      <a:alpha val="43137"/>
                    </a:srgbClr>
                  </a:outerShdw>
                </a:effectLst>
              </a:rPr>
            </a:br>
            <a:r>
              <a:rPr lang="sl-SI" sz="2000" dirty="0">
                <a:solidFill>
                  <a:srgbClr val="C00000"/>
                </a:solidFill>
                <a:effectLst>
                  <a:outerShdw blurRad="38100" dist="38100" dir="2700000" algn="tl">
                    <a:srgbClr val="000000">
                      <a:alpha val="43137"/>
                    </a:srgbClr>
                  </a:outerShdw>
                </a:effectLst>
              </a:rPr>
              <a:t/>
            </a:r>
            <a:br>
              <a:rPr lang="sl-SI" sz="2000" dirty="0">
                <a:solidFill>
                  <a:srgbClr val="C00000"/>
                </a:solidFill>
                <a:effectLst>
                  <a:outerShdw blurRad="38100" dist="38100" dir="2700000" algn="tl">
                    <a:srgbClr val="000000">
                      <a:alpha val="43137"/>
                    </a:srgbClr>
                  </a:outerShdw>
                </a:effectLst>
              </a:rPr>
            </a:br>
            <a:r>
              <a:rPr lang="sl-SI" sz="2000" dirty="0" smtClean="0">
                <a:solidFill>
                  <a:srgbClr val="C00000"/>
                </a:solidFill>
                <a:effectLst>
                  <a:outerShdw blurRad="38100" dist="38100" dir="2700000" algn="tl">
                    <a:srgbClr val="000000">
                      <a:alpha val="43137"/>
                    </a:srgbClr>
                  </a:outerShdw>
                </a:effectLst>
              </a:rPr>
              <a:t/>
            </a:r>
            <a:br>
              <a:rPr lang="sl-SI" sz="2000" dirty="0" smtClean="0">
                <a:solidFill>
                  <a:srgbClr val="C00000"/>
                </a:solidFill>
                <a:effectLst>
                  <a:outerShdw blurRad="38100" dist="38100" dir="2700000" algn="tl">
                    <a:srgbClr val="000000">
                      <a:alpha val="43137"/>
                    </a:srgbClr>
                  </a:outerShdw>
                </a:effectLst>
              </a:rPr>
            </a:br>
            <a:r>
              <a:rPr lang="sl-SI" sz="2000" dirty="0" smtClean="0">
                <a:solidFill>
                  <a:srgbClr val="C00000"/>
                </a:solidFill>
                <a:effectLst>
                  <a:outerShdw blurRad="38100" dist="38100" dir="2700000" algn="tl">
                    <a:srgbClr val="000000">
                      <a:alpha val="43137"/>
                    </a:srgbClr>
                  </a:outerShdw>
                </a:effectLst>
              </a:rPr>
              <a:t>OBRVI</a:t>
            </a:r>
            <a:r>
              <a:rPr lang="sl-SI" sz="2000" dirty="0">
                <a:solidFill>
                  <a:srgbClr val="C00000"/>
                </a:solidFill>
                <a:effectLst>
                  <a:outerShdw blurRad="38100" dist="38100" dir="2700000" algn="tl">
                    <a:srgbClr val="000000">
                      <a:alpha val="43137"/>
                    </a:srgbClr>
                  </a:outerShdw>
                </a:effectLst>
              </a:rPr>
              <a:t>, VEKE IN TREPALNICE </a:t>
            </a:r>
            <a:r>
              <a:rPr lang="sl-SI" sz="2000" dirty="0">
                <a:solidFill>
                  <a:srgbClr val="00B0F0"/>
                </a:solidFill>
                <a:effectLst>
                  <a:outerShdw blurRad="38100" dist="38100" dir="2700000" algn="tl">
                    <a:srgbClr val="000000">
                      <a:alpha val="43137"/>
                    </a:srgbClr>
                  </a:outerShdw>
                </a:effectLst>
              </a:rPr>
              <a:t>VARUJEJO OKO PRED TUJKI, POŠKODBAMI.</a:t>
            </a:r>
            <a:br>
              <a:rPr lang="sl-SI" sz="2000" dirty="0">
                <a:solidFill>
                  <a:srgbClr val="00B0F0"/>
                </a:solidFill>
                <a:effectLst>
                  <a:outerShdw blurRad="38100" dist="38100" dir="2700000" algn="tl">
                    <a:srgbClr val="000000">
                      <a:alpha val="43137"/>
                    </a:srgbClr>
                  </a:outerShdw>
                </a:effectLst>
              </a:rPr>
            </a:br>
            <a:r>
              <a:rPr lang="sl-SI" sz="2000" dirty="0">
                <a:solidFill>
                  <a:srgbClr val="00B0F0"/>
                </a:solidFill>
                <a:effectLst>
                  <a:outerShdw blurRad="38100" dist="38100" dir="2700000" algn="tl">
                    <a:srgbClr val="000000">
                      <a:alpha val="43137"/>
                    </a:srgbClr>
                  </a:outerShdw>
                </a:effectLst>
              </a:rPr>
              <a:t/>
            </a:r>
            <a:br>
              <a:rPr lang="sl-SI" sz="2000" dirty="0">
                <a:solidFill>
                  <a:srgbClr val="00B0F0"/>
                </a:solidFill>
                <a:effectLst>
                  <a:outerShdw blurRad="38100" dist="38100" dir="2700000" algn="tl">
                    <a:srgbClr val="000000">
                      <a:alpha val="43137"/>
                    </a:srgbClr>
                  </a:outerShdw>
                </a:effectLst>
              </a:rPr>
            </a:br>
            <a:r>
              <a:rPr lang="sl-SI" sz="2000" dirty="0">
                <a:solidFill>
                  <a:srgbClr val="C00000"/>
                </a:solidFill>
                <a:effectLst>
                  <a:outerShdw blurRad="38100" dist="38100" dir="2700000" algn="tl">
                    <a:srgbClr val="000000">
                      <a:alpha val="43137"/>
                    </a:srgbClr>
                  </a:outerShdw>
                </a:effectLst>
              </a:rPr>
              <a:t>ŠARENICA </a:t>
            </a:r>
            <a:r>
              <a:rPr lang="sl-SI" sz="2000" dirty="0">
                <a:solidFill>
                  <a:srgbClr val="FFC000"/>
                </a:solidFill>
                <a:effectLst>
                  <a:outerShdw blurRad="38100" dist="38100" dir="2700000" algn="tl">
                    <a:srgbClr val="000000">
                      <a:alpha val="43137"/>
                    </a:srgbClr>
                  </a:outerShdw>
                </a:effectLst>
              </a:rPr>
              <a:t>JE OBARVANI DEL OČESA. (Ima modre, rjave, sive oči.)</a:t>
            </a:r>
            <a:br>
              <a:rPr lang="sl-SI" sz="2000" dirty="0">
                <a:solidFill>
                  <a:srgbClr val="FFC000"/>
                </a:solidFill>
                <a:effectLst>
                  <a:outerShdw blurRad="38100" dist="38100" dir="2700000" algn="tl">
                    <a:srgbClr val="000000">
                      <a:alpha val="43137"/>
                    </a:srgbClr>
                  </a:outerShdw>
                </a:effectLst>
              </a:rPr>
            </a:br>
            <a:r>
              <a:rPr lang="sl-SI" sz="2000" dirty="0">
                <a:solidFill>
                  <a:srgbClr val="FFC000"/>
                </a:solidFill>
                <a:effectLst>
                  <a:outerShdw blurRad="38100" dist="38100" dir="2700000" algn="tl">
                    <a:srgbClr val="000000">
                      <a:alpha val="43137"/>
                    </a:srgbClr>
                  </a:outerShdw>
                </a:effectLst>
              </a:rPr>
              <a:t/>
            </a:r>
            <a:br>
              <a:rPr lang="sl-SI" sz="2000" dirty="0">
                <a:solidFill>
                  <a:srgbClr val="FFC000"/>
                </a:solidFill>
                <a:effectLst>
                  <a:outerShdw blurRad="38100" dist="38100" dir="2700000" algn="tl">
                    <a:srgbClr val="000000">
                      <a:alpha val="43137"/>
                    </a:srgbClr>
                  </a:outerShdw>
                </a:effectLst>
              </a:rPr>
            </a:br>
            <a:r>
              <a:rPr lang="sl-SI" sz="2000" dirty="0">
                <a:solidFill>
                  <a:srgbClr val="C00000"/>
                </a:solidFill>
                <a:effectLst>
                  <a:outerShdw blurRad="38100" dist="38100" dir="2700000" algn="tl">
                    <a:srgbClr val="000000">
                      <a:alpha val="43137"/>
                    </a:srgbClr>
                  </a:outerShdw>
                </a:effectLst>
              </a:rPr>
              <a:t>BELOČNICA </a:t>
            </a:r>
            <a:r>
              <a:rPr lang="sl-SI" sz="2000" dirty="0">
                <a:solidFill>
                  <a:srgbClr val="92D050"/>
                </a:solidFill>
                <a:effectLst>
                  <a:outerShdw blurRad="38100" dist="38100" dir="2700000" algn="tl">
                    <a:srgbClr val="000000">
                      <a:alpha val="43137"/>
                    </a:srgbClr>
                  </a:outerShdw>
                </a:effectLst>
              </a:rPr>
              <a:t>JE BELE BARVE.</a:t>
            </a:r>
            <a:br>
              <a:rPr lang="sl-SI" sz="2000" dirty="0">
                <a:solidFill>
                  <a:srgbClr val="92D050"/>
                </a:solidFill>
                <a:effectLst>
                  <a:outerShdw blurRad="38100" dist="38100" dir="2700000" algn="tl">
                    <a:srgbClr val="000000">
                      <a:alpha val="43137"/>
                    </a:srgbClr>
                  </a:outerShdw>
                </a:effectLst>
              </a:rPr>
            </a:br>
            <a:r>
              <a:rPr lang="sl-SI" sz="2000" dirty="0">
                <a:solidFill>
                  <a:srgbClr val="92D050"/>
                </a:solidFill>
                <a:effectLst>
                  <a:outerShdw blurRad="38100" dist="38100" dir="2700000" algn="tl">
                    <a:srgbClr val="000000">
                      <a:alpha val="43137"/>
                    </a:srgbClr>
                  </a:outerShdw>
                </a:effectLst>
              </a:rPr>
              <a:t/>
            </a:r>
            <a:br>
              <a:rPr lang="sl-SI" sz="2000" dirty="0">
                <a:solidFill>
                  <a:srgbClr val="92D050"/>
                </a:solidFill>
                <a:effectLst>
                  <a:outerShdw blurRad="38100" dist="38100" dir="2700000" algn="tl">
                    <a:srgbClr val="000000">
                      <a:alpha val="43137"/>
                    </a:srgbClr>
                  </a:outerShdw>
                </a:effectLst>
              </a:rPr>
            </a:br>
            <a:r>
              <a:rPr lang="sl-SI" sz="2000" dirty="0">
                <a:solidFill>
                  <a:srgbClr val="7030A0"/>
                </a:solidFill>
                <a:effectLst>
                  <a:outerShdw blurRad="38100" dist="38100" dir="2700000" algn="tl">
                    <a:srgbClr val="000000">
                      <a:alpha val="43137"/>
                    </a:srgbClr>
                  </a:outerShdw>
                </a:effectLst>
              </a:rPr>
              <a:t>SREDI ŠARENICE JE ODPRTINA, KI JO VIDIMO KOT TEMEN KROG. </a:t>
            </a:r>
            <a:r>
              <a:rPr lang="sl-SI" sz="2000" dirty="0" smtClean="0">
                <a:solidFill>
                  <a:srgbClr val="7030A0"/>
                </a:solidFill>
                <a:effectLst>
                  <a:outerShdw blurRad="38100" dist="38100" dir="2700000" algn="tl">
                    <a:srgbClr val="000000">
                      <a:alpha val="43137"/>
                    </a:srgbClr>
                  </a:outerShdw>
                </a:effectLst>
              </a:rPr>
              <a:t>TO JE </a:t>
            </a:r>
            <a:r>
              <a:rPr lang="sl-SI" sz="2000" dirty="0" smtClean="0">
                <a:solidFill>
                  <a:srgbClr val="C00000"/>
                </a:solidFill>
                <a:effectLst>
                  <a:outerShdw blurRad="38100" dist="38100" dir="2700000" algn="tl">
                    <a:srgbClr val="000000">
                      <a:alpha val="43137"/>
                    </a:srgbClr>
                  </a:outerShdw>
                </a:effectLst>
              </a:rPr>
              <a:t>ZENICA</a:t>
            </a:r>
            <a:r>
              <a:rPr lang="sl-SI" sz="2000" dirty="0" smtClean="0">
                <a:solidFill>
                  <a:srgbClr val="92D050"/>
                </a:solidFill>
                <a:effectLst>
                  <a:outerShdw blurRad="38100" dist="38100" dir="2700000" algn="tl">
                    <a:srgbClr val="000000">
                      <a:alpha val="43137"/>
                    </a:srgbClr>
                  </a:outerShdw>
                </a:effectLst>
              </a:rPr>
              <a:t>.</a:t>
            </a:r>
            <a:br>
              <a:rPr lang="sl-SI" sz="2000" dirty="0" smtClean="0">
                <a:solidFill>
                  <a:srgbClr val="92D050"/>
                </a:solidFill>
                <a:effectLst>
                  <a:outerShdw blurRad="38100" dist="38100" dir="2700000" algn="tl">
                    <a:srgbClr val="000000">
                      <a:alpha val="43137"/>
                    </a:srgbClr>
                  </a:outerShdw>
                </a:effectLst>
              </a:rPr>
            </a:br>
            <a:r>
              <a:rPr lang="sl-SI" sz="2000" dirty="0" smtClean="0">
                <a:solidFill>
                  <a:srgbClr val="7030A0"/>
                </a:solidFill>
                <a:effectLst>
                  <a:outerShdw blurRad="38100" dist="38100" dir="2700000" algn="tl">
                    <a:srgbClr val="000000">
                      <a:alpha val="43137"/>
                    </a:srgbClr>
                  </a:outerShdw>
                </a:effectLst>
              </a:rPr>
              <a:t>TAM </a:t>
            </a:r>
            <a:r>
              <a:rPr lang="sl-SI" sz="2000" dirty="0">
                <a:solidFill>
                  <a:srgbClr val="7030A0"/>
                </a:solidFill>
                <a:effectLst>
                  <a:outerShdw blurRad="38100" dist="38100" dir="2700000" algn="tl">
                    <a:srgbClr val="000000">
                      <a:alpha val="43137"/>
                    </a:srgbClr>
                  </a:outerShdw>
                </a:effectLst>
              </a:rPr>
              <a:t>SVETLOBA VSTOPA V OKO</a:t>
            </a:r>
            <a:r>
              <a:rPr lang="sl-SI" sz="2000" dirty="0" smtClean="0">
                <a:solidFill>
                  <a:srgbClr val="7030A0"/>
                </a:solidFill>
                <a:effectLst>
                  <a:outerShdw blurRad="38100" dist="38100" dir="2700000" algn="tl">
                    <a:srgbClr val="000000">
                      <a:alpha val="43137"/>
                    </a:srgbClr>
                  </a:outerShdw>
                </a:effectLst>
              </a:rPr>
              <a:t>. KADAR JE </a:t>
            </a:r>
            <a:r>
              <a:rPr lang="sl-SI" sz="2000" u="sng" dirty="0" smtClean="0">
                <a:solidFill>
                  <a:srgbClr val="C00000"/>
                </a:solidFill>
                <a:effectLst>
                  <a:outerShdw blurRad="38100" dist="38100" dir="2700000" algn="tl">
                    <a:srgbClr val="000000">
                      <a:alpha val="43137"/>
                    </a:srgbClr>
                  </a:outerShdw>
                </a:effectLst>
              </a:rPr>
              <a:t>TEMNO, SE ZENICA RAZŠIRI</a:t>
            </a:r>
            <a:r>
              <a:rPr lang="sl-SI" sz="2000" dirty="0" smtClean="0">
                <a:solidFill>
                  <a:srgbClr val="7030A0"/>
                </a:solidFill>
                <a:effectLst>
                  <a:outerShdw blurRad="38100" dist="38100" dir="2700000" algn="tl">
                    <a:srgbClr val="000000">
                      <a:alpha val="43137"/>
                    </a:srgbClr>
                  </a:outerShdw>
                </a:effectLst>
              </a:rPr>
              <a:t>, DA LAHKO V OKO VSTOPI ČIM VEČ SVETLOBE.</a:t>
            </a:r>
            <a:br>
              <a:rPr lang="sl-SI" sz="2000" dirty="0" smtClean="0">
                <a:solidFill>
                  <a:srgbClr val="7030A0"/>
                </a:solidFill>
                <a:effectLst>
                  <a:outerShdw blurRad="38100" dist="38100" dir="2700000" algn="tl">
                    <a:srgbClr val="000000">
                      <a:alpha val="43137"/>
                    </a:srgbClr>
                  </a:outerShdw>
                </a:effectLst>
              </a:rPr>
            </a:br>
            <a:r>
              <a:rPr lang="sl-SI" sz="2000" dirty="0" smtClean="0">
                <a:solidFill>
                  <a:srgbClr val="7030A0"/>
                </a:solidFill>
                <a:effectLst>
                  <a:outerShdw blurRad="38100" dist="38100" dir="2700000" algn="tl">
                    <a:srgbClr val="000000">
                      <a:alpha val="43137"/>
                    </a:srgbClr>
                  </a:outerShdw>
                </a:effectLst>
              </a:rPr>
              <a:t> </a:t>
            </a:r>
            <a:br>
              <a:rPr lang="sl-SI" sz="2000" dirty="0" smtClean="0">
                <a:solidFill>
                  <a:srgbClr val="7030A0"/>
                </a:solidFill>
                <a:effectLst>
                  <a:outerShdw blurRad="38100" dist="38100" dir="2700000" algn="tl">
                    <a:srgbClr val="000000">
                      <a:alpha val="43137"/>
                    </a:srgbClr>
                  </a:outerShdw>
                </a:effectLst>
              </a:rPr>
            </a:br>
            <a:r>
              <a:rPr lang="sl-SI" sz="2000" dirty="0" smtClean="0">
                <a:solidFill>
                  <a:srgbClr val="7030A0"/>
                </a:solidFill>
                <a:effectLst>
                  <a:outerShdw blurRad="38100" dist="38100" dir="2700000" algn="tl">
                    <a:srgbClr val="000000">
                      <a:alpha val="43137"/>
                    </a:srgbClr>
                  </a:outerShdw>
                </a:effectLst>
              </a:rPr>
              <a:t>KADAR JE </a:t>
            </a:r>
            <a:r>
              <a:rPr lang="sl-SI" sz="2000" u="sng" dirty="0" smtClean="0">
                <a:solidFill>
                  <a:srgbClr val="C00000"/>
                </a:solidFill>
                <a:effectLst>
                  <a:outerShdw blurRad="38100" dist="38100" dir="2700000" algn="tl">
                    <a:srgbClr val="000000">
                      <a:alpha val="43137"/>
                    </a:srgbClr>
                  </a:outerShdw>
                </a:effectLst>
              </a:rPr>
              <a:t>ZELO SVETLO, SE ZENICA ZOŽI</a:t>
            </a:r>
            <a:r>
              <a:rPr lang="sl-SI" sz="2000" dirty="0" smtClean="0">
                <a:solidFill>
                  <a:srgbClr val="7030A0"/>
                </a:solidFill>
                <a:effectLst>
                  <a:outerShdw blurRad="38100" dist="38100" dir="2700000" algn="tl">
                    <a:srgbClr val="000000">
                      <a:alpha val="43137"/>
                    </a:srgbClr>
                  </a:outerShdw>
                </a:effectLst>
              </a:rPr>
              <a:t>, SAJ PREMOČNA SVETLOBA LAHKO POŠKODUJE NOTRANJOST OČESA</a:t>
            </a:r>
            <a:r>
              <a:rPr lang="sl-SI" sz="2000" dirty="0" smtClean="0">
                <a:solidFill>
                  <a:srgbClr val="7030A0"/>
                </a:solidFill>
                <a:effectLst>
                  <a:outerShdw blurRad="38100" dist="38100" dir="2700000" algn="tl">
                    <a:srgbClr val="000000">
                      <a:alpha val="43137"/>
                    </a:srgbClr>
                  </a:outerShdw>
                </a:effectLst>
              </a:rPr>
              <a:t>.</a:t>
            </a:r>
            <a:br>
              <a:rPr lang="sl-SI" sz="2000" dirty="0" smtClean="0">
                <a:solidFill>
                  <a:srgbClr val="7030A0"/>
                </a:solidFill>
                <a:effectLst>
                  <a:outerShdw blurRad="38100" dist="38100" dir="2700000" algn="tl">
                    <a:srgbClr val="000000">
                      <a:alpha val="43137"/>
                    </a:srgbClr>
                  </a:outerShdw>
                </a:effectLst>
              </a:rPr>
            </a:br>
            <a:endParaRPr lang="sl-SI" sz="2000" dirty="0">
              <a:solidFill>
                <a:srgbClr val="7030A0"/>
              </a:solidFill>
            </a:endParaRPr>
          </a:p>
        </p:txBody>
      </p:sp>
      <p:sp>
        <p:nvSpPr>
          <p:cNvPr id="3" name="Označba mesta vsebine 2"/>
          <p:cNvSpPr>
            <a:spLocks noGrp="1"/>
          </p:cNvSpPr>
          <p:nvPr>
            <p:ph idx="1"/>
          </p:nvPr>
        </p:nvSpPr>
        <p:spPr>
          <a:xfrm>
            <a:off x="781836" y="5865223"/>
            <a:ext cx="8596668" cy="522514"/>
          </a:xfrm>
        </p:spPr>
        <p:txBody>
          <a:bodyPr>
            <a:normAutofit/>
          </a:bodyPr>
          <a:lstStyle/>
          <a:p>
            <a:pPr marL="0" indent="0">
              <a:buNone/>
            </a:pPr>
            <a:endParaRPr lang="sl-SI" dirty="0"/>
          </a:p>
        </p:txBody>
      </p:sp>
    </p:spTree>
    <p:extLst>
      <p:ext uri="{BB962C8B-B14F-4D97-AF65-F5344CB8AC3E}">
        <p14:creationId xmlns:p14="http://schemas.microsoft.com/office/powerpoint/2010/main" val="258220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598"/>
            <a:ext cx="8596668" cy="2616927"/>
          </a:xfrm>
        </p:spPr>
        <p:txBody>
          <a:bodyPr>
            <a:normAutofit fontScale="90000"/>
          </a:bodyPr>
          <a:lstStyle/>
          <a:p>
            <a:pPr algn="ctr"/>
            <a:r>
              <a:rPr lang="sl-SI" sz="2400" dirty="0" smtClean="0">
                <a:solidFill>
                  <a:srgbClr val="9B1187"/>
                </a:solidFill>
                <a:effectLst>
                  <a:outerShdw blurRad="38100" dist="38100" dir="2700000" algn="tl">
                    <a:srgbClr val="000000">
                      <a:alpha val="43137"/>
                    </a:srgbClr>
                  </a:outerShdw>
                </a:effectLst>
              </a:rPr>
              <a:t>S ČIM SI POŠKODUJEMO OČI?</a:t>
            </a:r>
            <a:br>
              <a:rPr lang="sl-SI" sz="2400" dirty="0" smtClean="0">
                <a:solidFill>
                  <a:srgbClr val="9B1187"/>
                </a:solidFill>
                <a:effectLst>
                  <a:outerShdw blurRad="38100" dist="38100" dir="2700000" algn="tl">
                    <a:srgbClr val="000000">
                      <a:alpha val="43137"/>
                    </a:srgbClr>
                  </a:outerShdw>
                </a:effectLst>
              </a:rPr>
            </a:br>
            <a:r>
              <a:rPr lang="sl-SI" sz="2400" dirty="0" smtClean="0">
                <a:solidFill>
                  <a:srgbClr val="9B1187"/>
                </a:solidFill>
                <a:effectLst>
                  <a:outerShdw blurRad="38100" dist="38100" dir="2700000" algn="tl">
                    <a:srgbClr val="000000">
                      <a:alpha val="43137"/>
                    </a:srgbClr>
                  </a:outerShdw>
                </a:effectLst>
              </a:rPr>
              <a:t/>
            </a:r>
            <a:br>
              <a:rPr lang="sl-SI" sz="2400" dirty="0" smtClean="0">
                <a:solidFill>
                  <a:srgbClr val="9B1187"/>
                </a:solidFill>
                <a:effectLst>
                  <a:outerShdw blurRad="38100" dist="38100" dir="2700000" algn="tl">
                    <a:srgbClr val="000000">
                      <a:alpha val="43137"/>
                    </a:srgbClr>
                  </a:outerShdw>
                </a:effectLst>
              </a:rPr>
            </a:br>
            <a:r>
              <a:rPr lang="sl-SI" sz="2400" dirty="0" smtClean="0">
                <a:solidFill>
                  <a:srgbClr val="00B050"/>
                </a:solidFill>
                <a:effectLst>
                  <a:outerShdw blurRad="38100" dist="38100" dir="2700000" algn="tl">
                    <a:srgbClr val="000000">
                      <a:alpha val="43137"/>
                    </a:srgbClr>
                  </a:outerShdw>
                </a:effectLst>
              </a:rPr>
              <a:t>- </a:t>
            </a:r>
            <a:r>
              <a:rPr lang="sl-SI" sz="2000" dirty="0" smtClean="0">
                <a:solidFill>
                  <a:srgbClr val="00B050"/>
                </a:solidFill>
                <a:effectLst>
                  <a:outerShdw blurRad="38100" dist="38100" dir="2700000" algn="tl">
                    <a:srgbClr val="000000">
                      <a:alpha val="43137"/>
                    </a:srgbClr>
                  </a:outerShdw>
                </a:effectLst>
              </a:rPr>
              <a:t>PREMOČNA ALI PRESLABA SVETLOBA</a:t>
            </a:r>
            <a:br>
              <a:rPr lang="sl-SI" sz="2000" dirty="0" smtClean="0">
                <a:solidFill>
                  <a:srgbClr val="00B050"/>
                </a:solidFill>
                <a:effectLst>
                  <a:outerShdw blurRad="38100" dist="38100" dir="2700000" algn="tl">
                    <a:srgbClr val="000000">
                      <a:alpha val="43137"/>
                    </a:srgbClr>
                  </a:outerShdw>
                </a:effectLst>
              </a:rPr>
            </a:br>
            <a:r>
              <a:rPr lang="sl-SI" sz="2000" dirty="0" smtClean="0">
                <a:solidFill>
                  <a:srgbClr val="00B050"/>
                </a:solidFill>
                <a:effectLst>
                  <a:outerShdw blurRad="38100" dist="38100" dir="2700000" algn="tl">
                    <a:srgbClr val="000000">
                      <a:alpha val="43137"/>
                    </a:srgbClr>
                  </a:outerShdw>
                </a:effectLst>
              </a:rPr>
              <a:t>- SMETI (PRAH, ŽAGANJE, OPILKI)</a:t>
            </a:r>
            <a:br>
              <a:rPr lang="sl-SI" sz="2000" dirty="0" smtClean="0">
                <a:solidFill>
                  <a:srgbClr val="00B050"/>
                </a:solidFill>
                <a:effectLst>
                  <a:outerShdw blurRad="38100" dist="38100" dir="2700000" algn="tl">
                    <a:srgbClr val="000000">
                      <a:alpha val="43137"/>
                    </a:srgbClr>
                  </a:outerShdw>
                </a:effectLst>
              </a:rPr>
            </a:br>
            <a:r>
              <a:rPr lang="sl-SI" sz="2000" dirty="0" smtClean="0">
                <a:solidFill>
                  <a:srgbClr val="00B050"/>
                </a:solidFill>
                <a:effectLst>
                  <a:outerShdw blurRad="38100" dist="38100" dir="2700000" algn="tl">
                    <a:srgbClr val="000000">
                      <a:alpha val="43137"/>
                    </a:srgbClr>
                  </a:outerShdw>
                </a:effectLst>
              </a:rPr>
              <a:t>- OSTRI PREDMETI: ŠKARJE, NOŽ, FRAČA, LOK, PLETILKA</a:t>
            </a:r>
            <a:br>
              <a:rPr lang="sl-SI" sz="2000" dirty="0" smtClean="0">
                <a:solidFill>
                  <a:srgbClr val="00B050"/>
                </a:solidFill>
                <a:effectLst>
                  <a:outerShdw blurRad="38100" dist="38100" dir="2700000" algn="tl">
                    <a:srgbClr val="000000">
                      <a:alpha val="43137"/>
                    </a:srgbClr>
                  </a:outerShdw>
                </a:effectLst>
              </a:rPr>
            </a:br>
            <a:r>
              <a:rPr lang="sl-SI" sz="2000" dirty="0" smtClean="0">
                <a:solidFill>
                  <a:srgbClr val="00B050"/>
                </a:solidFill>
                <a:effectLst>
                  <a:outerShdw blurRad="38100" dist="38100" dir="2700000" algn="tl">
                    <a:srgbClr val="000000">
                      <a:alpha val="43137"/>
                    </a:srgbClr>
                  </a:outerShdw>
                </a:effectLst>
              </a:rPr>
              <a:t>- KISLINE</a:t>
            </a:r>
            <a:br>
              <a:rPr lang="sl-SI" sz="2000" dirty="0" smtClean="0">
                <a:solidFill>
                  <a:srgbClr val="00B050"/>
                </a:solidFill>
                <a:effectLst>
                  <a:outerShdw blurRad="38100" dist="38100" dir="2700000" algn="tl">
                    <a:srgbClr val="000000">
                      <a:alpha val="43137"/>
                    </a:srgbClr>
                  </a:outerShdw>
                </a:effectLst>
              </a:rPr>
            </a:br>
            <a:r>
              <a:rPr lang="sl-SI" sz="2000" dirty="0" smtClean="0">
                <a:solidFill>
                  <a:srgbClr val="00B050"/>
                </a:solidFill>
                <a:effectLst>
                  <a:outerShdw blurRad="38100" dist="38100" dir="2700000" algn="tl">
                    <a:srgbClr val="000000">
                      <a:alpha val="43137"/>
                    </a:srgbClr>
                  </a:outerShdw>
                </a:effectLst>
              </a:rPr>
              <a:t>- PETARDE</a:t>
            </a:r>
            <a:br>
              <a:rPr lang="sl-SI" sz="2000" dirty="0" smtClean="0">
                <a:solidFill>
                  <a:srgbClr val="00B050"/>
                </a:solidFill>
                <a:effectLst>
                  <a:outerShdw blurRad="38100" dist="38100" dir="2700000" algn="tl">
                    <a:srgbClr val="000000">
                      <a:alpha val="43137"/>
                    </a:srgbClr>
                  </a:outerShdw>
                </a:effectLst>
              </a:rPr>
            </a:br>
            <a:endParaRPr lang="sl-SI" sz="2000" dirty="0">
              <a:solidFill>
                <a:srgbClr val="00B050"/>
              </a:solidFill>
              <a:effectLst>
                <a:outerShdw blurRad="38100" dist="38100" dir="2700000" algn="tl">
                  <a:srgbClr val="000000">
                    <a:alpha val="43137"/>
                  </a:srgbClr>
                </a:outerShdw>
              </a:effectLst>
            </a:endParaRPr>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flipV="1">
            <a:off x="2377438" y="2360024"/>
            <a:ext cx="1299752" cy="866501"/>
          </a:xfr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18" y="567102"/>
            <a:ext cx="1111698" cy="1111698"/>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1314" y="678813"/>
            <a:ext cx="631663" cy="888276"/>
          </a:xfrm>
          <a:prstGeom prst="rect">
            <a:avLst/>
          </a:prstGeom>
        </p:spPr>
      </p:pic>
      <p:sp>
        <p:nvSpPr>
          <p:cNvPr id="9" name="PoljeZBesedilom 8"/>
          <p:cNvSpPr txBox="1"/>
          <p:nvPr/>
        </p:nvSpPr>
        <p:spPr>
          <a:xfrm>
            <a:off x="1397726" y="3553097"/>
            <a:ext cx="8055078" cy="3908762"/>
          </a:xfrm>
          <a:prstGeom prst="rect">
            <a:avLst/>
          </a:prstGeom>
          <a:noFill/>
        </p:spPr>
        <p:txBody>
          <a:bodyPr wrap="square" rtlCol="0">
            <a:spAutoFit/>
          </a:bodyPr>
          <a:lstStyle/>
          <a:p>
            <a:pPr algn="ctr"/>
            <a:r>
              <a:rPr lang="sl-SI" sz="2400" dirty="0" smtClean="0">
                <a:solidFill>
                  <a:srgbClr val="0070C0"/>
                </a:solidFill>
                <a:effectLst>
                  <a:outerShdw blurRad="38100" dist="38100" dir="2700000" algn="tl">
                    <a:srgbClr val="000000">
                      <a:alpha val="43137"/>
                    </a:srgbClr>
                  </a:outerShdw>
                </a:effectLst>
              </a:rPr>
              <a:t>KAKO SKRBIMO ZA OČI?</a:t>
            </a:r>
          </a:p>
          <a:p>
            <a:pPr algn="ctr"/>
            <a:endParaRPr lang="sl-SI" sz="2400" dirty="0" smtClean="0">
              <a:solidFill>
                <a:srgbClr val="0070C0"/>
              </a:solidFill>
              <a:effectLst>
                <a:outerShdw blurRad="38100" dist="38100" dir="2700000" algn="tl">
                  <a:srgbClr val="000000">
                    <a:alpha val="43137"/>
                  </a:srgbClr>
                </a:outerShdw>
              </a:effectLst>
            </a:endParaRPr>
          </a:p>
          <a:p>
            <a:pPr marL="342900" indent="-342900" algn="ctr">
              <a:buFontTx/>
              <a:buChar char="-"/>
            </a:pPr>
            <a:r>
              <a:rPr lang="sl-SI" sz="2000" dirty="0" smtClean="0">
                <a:solidFill>
                  <a:srgbClr val="BF6E01"/>
                </a:solidFill>
                <a:effectLst>
                  <a:outerShdw blurRad="38100" dist="38100" dir="2700000" algn="tl">
                    <a:srgbClr val="000000">
                      <a:alpha val="43137"/>
                    </a:srgbClr>
                  </a:outerShdw>
                </a:effectLst>
              </a:rPr>
              <a:t>NE GLEDAMO V SONCE</a:t>
            </a:r>
          </a:p>
          <a:p>
            <a:pPr marL="342900" indent="-342900" algn="ctr">
              <a:buFontTx/>
              <a:buChar char="-"/>
            </a:pPr>
            <a:r>
              <a:rPr lang="sl-SI" sz="2000" dirty="0" smtClean="0">
                <a:solidFill>
                  <a:srgbClr val="BF6E01"/>
                </a:solidFill>
                <a:effectLst>
                  <a:outerShdw blurRad="38100" dist="38100" dir="2700000" algn="tl">
                    <a:srgbClr val="000000">
                      <a:alpha val="43137"/>
                    </a:srgbClr>
                  </a:outerShdw>
                </a:effectLst>
              </a:rPr>
              <a:t>PAZIMO NA PRIMERNO RAZDALJO (ZVEZEK, KNJIGA – OČI) PRI BRANJU IN PISANJU</a:t>
            </a:r>
          </a:p>
          <a:p>
            <a:pPr marL="342900" indent="-342900" algn="ctr">
              <a:buFontTx/>
              <a:buChar char="-"/>
            </a:pPr>
            <a:r>
              <a:rPr lang="sl-SI" sz="2000" dirty="0" smtClean="0">
                <a:solidFill>
                  <a:srgbClr val="BF6E01"/>
                </a:solidFill>
                <a:effectLst>
                  <a:outerShdw blurRad="38100" dist="38100" dir="2700000" algn="tl">
                    <a:srgbClr val="000000">
                      <a:alpha val="43137"/>
                    </a:srgbClr>
                  </a:outerShdw>
                </a:effectLst>
              </a:rPr>
              <a:t>NE MAHAMO Z OSTRIMI PREDMETI</a:t>
            </a:r>
          </a:p>
          <a:p>
            <a:pPr marL="342900" indent="-342900" algn="ctr">
              <a:buFontTx/>
              <a:buChar char="-"/>
            </a:pPr>
            <a:r>
              <a:rPr lang="sl-SI" sz="2000" dirty="0" smtClean="0">
                <a:solidFill>
                  <a:srgbClr val="BF6E01"/>
                </a:solidFill>
                <a:effectLst>
                  <a:outerShdw blurRad="38100" dist="38100" dir="2700000" algn="tl">
                    <a:srgbClr val="000000">
                      <a:alpha val="43137"/>
                    </a:srgbClr>
                  </a:outerShdw>
                </a:effectLst>
              </a:rPr>
              <a:t>PRI NEVARNEM DELU (VARJENJE, ŽAGANJE) SI ZAVARUJEMO OČI</a:t>
            </a:r>
          </a:p>
          <a:p>
            <a:pPr marL="342900" indent="-342900" algn="ctr">
              <a:buFontTx/>
              <a:buChar char="-"/>
            </a:pPr>
            <a:r>
              <a:rPr lang="sl-SI" sz="2000" dirty="0" smtClean="0">
                <a:solidFill>
                  <a:srgbClr val="BF6E01"/>
                </a:solidFill>
                <a:effectLst>
                  <a:outerShdw blurRad="38100" dist="38100" dir="2700000" algn="tl">
                    <a:srgbClr val="000000">
                      <a:alpha val="43137"/>
                    </a:srgbClr>
                  </a:outerShdw>
                </a:effectLst>
              </a:rPr>
              <a:t>PRIMERNA DOLŽINA LAS NA ČELU</a:t>
            </a:r>
          </a:p>
          <a:p>
            <a:pPr algn="ctr"/>
            <a:r>
              <a:rPr lang="sl-SI" sz="2000" dirty="0" smtClean="0">
                <a:solidFill>
                  <a:srgbClr val="BF6E01"/>
                </a:solidFill>
                <a:effectLst>
                  <a:outerShdw blurRad="38100" dist="38100" dir="2700000" algn="tl">
                    <a:srgbClr val="000000">
                      <a:alpha val="43137"/>
                    </a:srgbClr>
                  </a:outerShdw>
                </a:effectLst>
              </a:rPr>
              <a:t>- OČEM PRIVOŠČIMO POČITEK IN SE ZAZRIMO NEKAM V DALJAVO</a:t>
            </a:r>
          </a:p>
          <a:p>
            <a:pPr algn="ctr"/>
            <a:endParaRPr lang="sl-SI" sz="2000" dirty="0" smtClean="0">
              <a:solidFill>
                <a:srgbClr val="BF6E01"/>
              </a:solidFill>
              <a:effectLst>
                <a:outerShdw blurRad="38100" dist="38100" dir="2700000" algn="tl">
                  <a:srgbClr val="000000">
                    <a:alpha val="43137"/>
                  </a:srgbClr>
                </a:outerShdw>
              </a:effectLst>
            </a:endParaRPr>
          </a:p>
          <a:p>
            <a:pPr algn="ctr"/>
            <a:r>
              <a:rPr lang="sl-SI" sz="2000" dirty="0" smtClean="0">
                <a:solidFill>
                  <a:srgbClr val="0070C0"/>
                </a:solidFill>
                <a:effectLst>
                  <a:outerShdw blurRad="38100" dist="38100" dir="2700000" algn="tl">
                    <a:srgbClr val="000000">
                      <a:alpha val="43137"/>
                    </a:srgbClr>
                  </a:outerShdw>
                </a:effectLst>
              </a:rPr>
              <a:t> </a:t>
            </a:r>
          </a:p>
          <a:p>
            <a:pPr marL="342900" indent="-342900" algn="ctr">
              <a:buFontTx/>
              <a:buChar char="-"/>
            </a:pPr>
            <a:endParaRPr lang="sl-SI" sz="2000" dirty="0">
              <a:solidFill>
                <a:srgbClr val="0070C0"/>
              </a:solidFill>
              <a:effectLst>
                <a:outerShdw blurRad="38100" dist="38100" dir="2700000" algn="tl">
                  <a:srgbClr val="000000">
                    <a:alpha val="43137"/>
                  </a:srgbClr>
                </a:outerShdw>
              </a:effectLst>
            </a:endParaRPr>
          </a:p>
        </p:txBody>
      </p:sp>
      <p:pic>
        <p:nvPicPr>
          <p:cNvPr id="10" name="Slik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5547" y="2277294"/>
            <a:ext cx="1063640" cy="707326"/>
          </a:xfrm>
          <a:prstGeom prst="rect">
            <a:avLst/>
          </a:prstGeom>
        </p:spPr>
      </p:pic>
    </p:spTree>
    <p:extLst>
      <p:ext uri="{BB962C8B-B14F-4D97-AF65-F5344CB8AC3E}">
        <p14:creationId xmlns:p14="http://schemas.microsoft.com/office/powerpoint/2010/main" val="136583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605246"/>
          </a:xfrm>
        </p:spPr>
        <p:txBody>
          <a:bodyPr>
            <a:normAutofit fontScale="90000"/>
          </a:bodyPr>
          <a:lstStyle/>
          <a:p>
            <a:pPr algn="ctr"/>
            <a:r>
              <a:rPr lang="sl-SI" sz="2400" dirty="0" smtClean="0">
                <a:solidFill>
                  <a:srgbClr val="C00000"/>
                </a:solidFill>
                <a:effectLst>
                  <a:outerShdw blurRad="38100" dist="38100" dir="2700000" algn="tl">
                    <a:srgbClr val="000000">
                      <a:alpha val="43137"/>
                    </a:srgbClr>
                  </a:outerShdw>
                </a:effectLst>
              </a:rPr>
              <a:t>NAPAKE IN BOLEZNI OČI</a:t>
            </a:r>
            <a:br>
              <a:rPr lang="sl-SI" sz="2400" dirty="0" smtClean="0">
                <a:solidFill>
                  <a:srgbClr val="C00000"/>
                </a:solidFill>
                <a:effectLst>
                  <a:outerShdw blurRad="38100" dist="38100" dir="2700000" algn="tl">
                    <a:srgbClr val="000000">
                      <a:alpha val="43137"/>
                    </a:srgbClr>
                  </a:outerShdw>
                </a:effectLst>
              </a:rPr>
            </a:br>
            <a:endParaRPr lang="sl-SI" sz="2400" dirty="0">
              <a:solidFill>
                <a:srgbClr val="C0000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677334" y="313509"/>
            <a:ext cx="8596668" cy="6008913"/>
          </a:xfrm>
        </p:spPr>
        <p:txBody>
          <a:bodyPr/>
          <a:lstStyle/>
          <a:p>
            <a:endParaRPr lang="sl-SI" dirty="0" smtClean="0"/>
          </a:p>
          <a:p>
            <a:pPr marL="0" indent="0">
              <a:buNone/>
            </a:pPr>
            <a:endParaRPr lang="sl-SI" dirty="0"/>
          </a:p>
          <a:p>
            <a:pPr>
              <a:buFont typeface="Wingdings" panose="05000000000000000000" pitchFamily="2" charset="2"/>
              <a:buChar char="v"/>
            </a:pPr>
            <a:r>
              <a:rPr lang="sl-SI" sz="2000" dirty="0" smtClean="0">
                <a:solidFill>
                  <a:srgbClr val="FFC000"/>
                </a:solidFill>
                <a:effectLst>
                  <a:outerShdw blurRad="38100" dist="38100" dir="2700000" algn="tl">
                    <a:srgbClr val="000000">
                      <a:alpha val="43137"/>
                    </a:srgbClr>
                  </a:outerShdw>
                </a:effectLst>
              </a:rPr>
              <a:t>KRATKOVIDNOST – DOBRO VIDIŠ STVARI , KI SO BLIZU</a:t>
            </a:r>
          </a:p>
          <a:p>
            <a:pPr>
              <a:buFont typeface="Wingdings" panose="05000000000000000000" pitchFamily="2" charset="2"/>
              <a:buChar char="v"/>
            </a:pPr>
            <a:r>
              <a:rPr lang="sl-SI" sz="2000" dirty="0" smtClean="0">
                <a:solidFill>
                  <a:schemeClr val="accent1">
                    <a:lumMod val="75000"/>
                  </a:schemeClr>
                </a:solidFill>
                <a:effectLst>
                  <a:outerShdw blurRad="38100" dist="38100" dir="2700000" algn="tl">
                    <a:srgbClr val="000000">
                      <a:alpha val="43137"/>
                    </a:srgbClr>
                  </a:outerShdw>
                </a:effectLst>
              </a:rPr>
              <a:t>DALJNOVIDNOST – DOBRO VIDIŠ ODDALJENE STVARI</a:t>
            </a:r>
          </a:p>
          <a:p>
            <a:pPr>
              <a:buFont typeface="Wingdings" panose="05000000000000000000" pitchFamily="2" charset="2"/>
              <a:buChar char="v"/>
            </a:pPr>
            <a:r>
              <a:rPr lang="sl-SI" sz="2000" dirty="0" smtClean="0">
                <a:solidFill>
                  <a:srgbClr val="002060"/>
                </a:solidFill>
                <a:effectLst>
                  <a:outerShdw blurRad="38100" dist="38100" dir="2700000" algn="tl">
                    <a:srgbClr val="000000">
                      <a:alpha val="43137"/>
                    </a:srgbClr>
                  </a:outerShdw>
                </a:effectLst>
              </a:rPr>
              <a:t>BARVNA SLEPOTA – NAJVEČKRAT NA ZELENO IN RDEČO BARVO</a:t>
            </a:r>
          </a:p>
          <a:p>
            <a:pPr>
              <a:buFont typeface="Wingdings" panose="05000000000000000000" pitchFamily="2" charset="2"/>
              <a:buChar char="v"/>
            </a:pPr>
            <a:r>
              <a:rPr lang="sl-SI" sz="2000" dirty="0" smtClean="0">
                <a:solidFill>
                  <a:schemeClr val="accent6">
                    <a:lumMod val="50000"/>
                  </a:schemeClr>
                </a:solidFill>
                <a:effectLst>
                  <a:outerShdw blurRad="38100" dist="38100" dir="2700000" algn="tl">
                    <a:srgbClr val="000000">
                      <a:alpha val="43137"/>
                    </a:srgbClr>
                  </a:outerShdw>
                </a:effectLst>
              </a:rPr>
              <a:t>SIVA OČESNA MRENA – ZLASTI PRI STAREJŠIH</a:t>
            </a:r>
          </a:p>
          <a:p>
            <a:pPr>
              <a:buFont typeface="Wingdings" panose="05000000000000000000" pitchFamily="2" charset="2"/>
              <a:buChar char="v"/>
            </a:pPr>
            <a:r>
              <a:rPr lang="sl-SI" sz="2000" dirty="0" smtClean="0">
                <a:solidFill>
                  <a:schemeClr val="accent3"/>
                </a:solidFill>
                <a:effectLst>
                  <a:outerShdw blurRad="38100" dist="38100" dir="2700000" algn="tl">
                    <a:srgbClr val="000000">
                      <a:alpha val="43137"/>
                    </a:srgbClr>
                  </a:outerShdw>
                </a:effectLst>
              </a:rPr>
              <a:t>KURJA SLEPOTA – SLAB VID V MRAKU</a:t>
            </a:r>
          </a:p>
          <a:p>
            <a:pPr>
              <a:buFont typeface="Wingdings" panose="05000000000000000000" pitchFamily="2" charset="2"/>
              <a:buChar char="v"/>
            </a:pPr>
            <a:r>
              <a:rPr lang="sl-SI" sz="2000" dirty="0" smtClean="0">
                <a:solidFill>
                  <a:srgbClr val="7030A0"/>
                </a:solidFill>
                <a:effectLst>
                  <a:outerShdw blurRad="38100" dist="38100" dir="2700000" algn="tl">
                    <a:srgbClr val="000000">
                      <a:alpha val="43137"/>
                    </a:srgbClr>
                  </a:outerShdw>
                </a:effectLst>
              </a:rPr>
              <a:t>ŠKILJENJE</a:t>
            </a:r>
          </a:p>
          <a:p>
            <a:pPr>
              <a:buFont typeface="Wingdings" panose="05000000000000000000" pitchFamily="2" charset="2"/>
              <a:buChar char="v"/>
            </a:pPr>
            <a:r>
              <a:rPr lang="sl-SI" sz="2000" dirty="0" smtClean="0">
                <a:solidFill>
                  <a:schemeClr val="accent1">
                    <a:lumMod val="50000"/>
                  </a:schemeClr>
                </a:solidFill>
                <a:effectLst>
                  <a:outerShdw blurRad="38100" dist="38100" dir="2700000" algn="tl">
                    <a:srgbClr val="000000">
                      <a:alpha val="43137"/>
                    </a:srgbClr>
                  </a:outerShdw>
                </a:effectLst>
              </a:rPr>
              <a:t>RAZNA VNETJA OČI</a:t>
            </a:r>
          </a:p>
          <a:p>
            <a:pPr>
              <a:buFont typeface="Wingdings" panose="05000000000000000000" pitchFamily="2" charset="2"/>
              <a:buChar char="v"/>
            </a:pPr>
            <a:r>
              <a:rPr lang="sl-SI" sz="2000" dirty="0" smtClean="0">
                <a:solidFill>
                  <a:schemeClr val="tx1"/>
                </a:solidFill>
                <a:effectLst>
                  <a:outerShdw blurRad="38100" dist="38100" dir="2700000" algn="tl">
                    <a:srgbClr val="000000">
                      <a:alpha val="43137"/>
                    </a:srgbClr>
                  </a:outerShdw>
                </a:effectLst>
              </a:rPr>
              <a:t>SLEPOTA – LAHKO JE ŽE OB ROJSTVU, NESREČE, BOLEZNI</a:t>
            </a:r>
          </a:p>
          <a:p>
            <a:pPr marL="0" indent="0">
              <a:buNone/>
            </a:pPr>
            <a:endParaRPr lang="sl-SI" sz="2000" dirty="0" smtClean="0">
              <a:solidFill>
                <a:srgbClr val="32B513"/>
              </a:solidFill>
              <a:effectLst>
                <a:outerShdw blurRad="38100" dist="38100" dir="2700000" algn="tl">
                  <a:srgbClr val="000000">
                    <a:alpha val="43137"/>
                  </a:srgbClr>
                </a:outerShdw>
              </a:effectLst>
            </a:endParaRPr>
          </a:p>
          <a:p>
            <a:pPr marL="0" indent="0">
              <a:buNone/>
            </a:pPr>
            <a:endParaRPr lang="sl-SI" sz="2000" dirty="0">
              <a:solidFill>
                <a:srgbClr val="32B513"/>
              </a:solidFill>
              <a:effectLst>
                <a:outerShdw blurRad="38100" dist="38100" dir="2700000" algn="tl">
                  <a:srgbClr val="000000">
                    <a:alpha val="43137"/>
                  </a:srgbClr>
                </a:outerShdw>
              </a:effectLst>
            </a:endParaRPr>
          </a:p>
          <a:p>
            <a:pPr marL="0" indent="0">
              <a:buNone/>
            </a:pPr>
            <a:endParaRPr lang="sl-SI" sz="2000" dirty="0" smtClean="0">
              <a:solidFill>
                <a:srgbClr val="32B513"/>
              </a:solidFill>
              <a:effectLst>
                <a:outerShdw blurRad="38100" dist="38100" dir="2700000" algn="tl">
                  <a:srgbClr val="000000">
                    <a:alpha val="43137"/>
                  </a:srgbClr>
                </a:outerShdw>
              </a:effectLst>
            </a:endParaRPr>
          </a:p>
          <a:p>
            <a:pPr marL="0" indent="0">
              <a:buNone/>
            </a:pPr>
            <a:endParaRPr lang="sl-SI" sz="2000" dirty="0">
              <a:solidFill>
                <a:srgbClr val="32B513"/>
              </a:solidFill>
              <a:effectLst>
                <a:outerShdw blurRad="38100" dist="38100" dir="2700000" algn="tl">
                  <a:srgbClr val="000000">
                    <a:alpha val="43137"/>
                  </a:srgbClr>
                </a:outerShdw>
              </a:effectLst>
            </a:endParaRPr>
          </a:p>
          <a:p>
            <a:pPr marL="0" indent="0">
              <a:buNone/>
            </a:pPr>
            <a:endParaRPr lang="sl-SI" sz="2000" dirty="0" smtClean="0">
              <a:solidFill>
                <a:srgbClr val="32B513"/>
              </a:solidFill>
              <a:effectLst>
                <a:outerShdw blurRad="38100" dist="38100" dir="2700000" algn="tl">
                  <a:srgbClr val="000000">
                    <a:alpha val="43137"/>
                  </a:srgbClr>
                </a:outerShdw>
              </a:effectLst>
            </a:endParaRPr>
          </a:p>
          <a:p>
            <a:endParaRPr lang="sl-SI" sz="2000" dirty="0">
              <a:solidFill>
                <a:srgbClr val="32B51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52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130628"/>
            <a:ext cx="8596668" cy="6152605"/>
          </a:xfrm>
        </p:spPr>
        <p:txBody>
          <a:bodyPr>
            <a:normAutofit/>
          </a:bodyPr>
          <a:lstStyle/>
          <a:p>
            <a:r>
              <a:rPr lang="sl-SI" sz="2400" dirty="0" smtClean="0">
                <a:solidFill>
                  <a:srgbClr val="C00000"/>
                </a:solidFill>
                <a:effectLst>
                  <a:outerShdw blurRad="38100" dist="38100" dir="2700000" algn="tl">
                    <a:srgbClr val="000000">
                      <a:alpha val="43137"/>
                    </a:srgbClr>
                  </a:outerShdw>
                </a:effectLst>
              </a:rPr>
              <a:t/>
            </a:r>
            <a:br>
              <a:rPr lang="sl-SI" sz="2400" dirty="0" smtClean="0">
                <a:solidFill>
                  <a:srgbClr val="C00000"/>
                </a:solidFill>
                <a:effectLst>
                  <a:outerShdw blurRad="38100" dist="38100" dir="2700000" algn="tl">
                    <a:srgbClr val="000000">
                      <a:alpha val="43137"/>
                    </a:srgbClr>
                  </a:outerShdw>
                </a:effectLst>
              </a:rPr>
            </a:br>
            <a:r>
              <a:rPr lang="sl-SI" sz="2400" dirty="0" smtClean="0">
                <a:solidFill>
                  <a:srgbClr val="C00000"/>
                </a:solidFill>
                <a:effectLst>
                  <a:outerShdw blurRad="38100" dist="38100" dir="2700000" algn="tl">
                    <a:srgbClr val="000000">
                      <a:alpha val="43137"/>
                    </a:srgbClr>
                  </a:outerShdw>
                </a:effectLst>
              </a:rPr>
              <a:t/>
            </a:r>
            <a:br>
              <a:rPr lang="sl-SI" sz="2400" dirty="0" smtClean="0">
                <a:solidFill>
                  <a:srgbClr val="C00000"/>
                </a:solidFill>
                <a:effectLst>
                  <a:outerShdw blurRad="38100" dist="38100" dir="2700000" algn="tl">
                    <a:srgbClr val="000000">
                      <a:alpha val="43137"/>
                    </a:srgbClr>
                  </a:outerShdw>
                </a:effectLst>
              </a:rPr>
            </a:br>
            <a:r>
              <a:rPr lang="sl-SI" sz="2400" dirty="0" smtClean="0">
                <a:solidFill>
                  <a:srgbClr val="C00000"/>
                </a:solidFill>
                <a:effectLst>
                  <a:outerShdw blurRad="38100" dist="38100" dir="2700000" algn="tl">
                    <a:srgbClr val="000000">
                      <a:alpha val="43137"/>
                    </a:srgbClr>
                  </a:outerShdw>
                </a:effectLst>
              </a:rPr>
              <a:t>OKULIST</a:t>
            </a:r>
            <a:r>
              <a:rPr lang="sl-SI" sz="2400" dirty="0" smtClean="0"/>
              <a:t> </a:t>
            </a:r>
            <a:r>
              <a:rPr lang="sl-SI" sz="2400" dirty="0" smtClean="0">
                <a:solidFill>
                  <a:schemeClr val="tx1"/>
                </a:solidFill>
                <a:effectLst>
                  <a:outerShdw blurRad="38100" dist="38100" dir="2700000" algn="tl">
                    <a:srgbClr val="000000">
                      <a:alpha val="43137"/>
                    </a:srgbClr>
                  </a:outerShdw>
                </a:effectLst>
              </a:rPr>
              <a:t>JE OČESNI ZDRAVNIK.</a:t>
            </a:r>
            <a:br>
              <a:rPr lang="sl-SI" sz="2400" dirty="0" smtClean="0">
                <a:solidFill>
                  <a:schemeClr val="tx1"/>
                </a:solidFill>
                <a:effectLst>
                  <a:outerShdw blurRad="38100" dist="38100" dir="2700000" algn="tl">
                    <a:srgbClr val="000000">
                      <a:alpha val="43137"/>
                    </a:srgbClr>
                  </a:outerShdw>
                </a:effectLst>
              </a:rPr>
            </a:br>
            <a:r>
              <a:rPr lang="sl-SI" sz="2400" dirty="0">
                <a:solidFill>
                  <a:schemeClr val="tx1"/>
                </a:solidFill>
              </a:rPr>
              <a:t/>
            </a:r>
            <a:br>
              <a:rPr lang="sl-SI" sz="2400" dirty="0">
                <a:solidFill>
                  <a:schemeClr val="tx1"/>
                </a:solidFill>
              </a:rPr>
            </a:br>
            <a:r>
              <a:rPr lang="sl-SI" sz="2400" dirty="0" smtClean="0">
                <a:solidFill>
                  <a:schemeClr val="tx1"/>
                </a:solidFill>
              </a:rPr>
              <a:t/>
            </a:r>
            <a:br>
              <a:rPr lang="sl-SI" sz="2400" dirty="0" smtClean="0">
                <a:solidFill>
                  <a:schemeClr val="tx1"/>
                </a:solidFill>
              </a:rPr>
            </a:br>
            <a:r>
              <a:rPr lang="sl-SI" sz="2400" dirty="0" smtClean="0">
                <a:solidFill>
                  <a:srgbClr val="FF0000"/>
                </a:solidFill>
                <a:effectLst>
                  <a:outerShdw blurRad="38100" dist="38100" dir="2700000" algn="tl">
                    <a:srgbClr val="000000">
                      <a:alpha val="43137"/>
                    </a:srgbClr>
                  </a:outerShdw>
                </a:effectLst>
              </a:rPr>
              <a:t>OPTIK </a:t>
            </a:r>
            <a:r>
              <a:rPr lang="sl-SI" sz="2400" dirty="0" smtClean="0">
                <a:solidFill>
                  <a:schemeClr val="tx1"/>
                </a:solidFill>
                <a:effectLst>
                  <a:outerShdw blurRad="38100" dist="38100" dir="2700000" algn="tl">
                    <a:srgbClr val="000000">
                      <a:alpha val="43137"/>
                    </a:srgbClr>
                  </a:outerShdw>
                </a:effectLst>
              </a:rPr>
              <a:t>IZDELUJE OČESNE PRIPOMOČKE, </a:t>
            </a:r>
            <a:br>
              <a:rPr lang="sl-SI" sz="2400" dirty="0" smtClean="0">
                <a:solidFill>
                  <a:schemeClr val="tx1"/>
                </a:solidFill>
                <a:effectLst>
                  <a:outerShdw blurRad="38100" dist="38100" dir="2700000" algn="tl">
                    <a:srgbClr val="000000">
                      <a:alpha val="43137"/>
                    </a:srgbClr>
                  </a:outerShdw>
                </a:effectLst>
              </a:rPr>
            </a:br>
            <a:r>
              <a:rPr lang="sl-SI" sz="2400" dirty="0" smtClean="0">
                <a:solidFill>
                  <a:schemeClr val="tx1"/>
                </a:solidFill>
                <a:effectLst>
                  <a:outerShdw blurRad="38100" dist="38100" dir="2700000" algn="tl">
                    <a:srgbClr val="000000">
                      <a:alpha val="43137"/>
                    </a:srgbClr>
                  </a:outerShdw>
                </a:effectLst>
              </a:rPr>
              <a:t>JIH POPRAVLJA IN PRODAJA.</a:t>
            </a:r>
            <a:r>
              <a:rPr lang="sl-SI" sz="2400" dirty="0" smtClean="0">
                <a:effectLst>
                  <a:outerShdw blurRad="38100" dist="38100" dir="2700000" algn="tl">
                    <a:srgbClr val="000000">
                      <a:alpha val="43137"/>
                    </a:srgbClr>
                  </a:outerShdw>
                </a:effectLst>
              </a:rPr>
              <a:t> </a:t>
            </a:r>
            <a:br>
              <a:rPr lang="sl-SI" sz="2400" dirty="0" smtClean="0">
                <a:effectLst>
                  <a:outerShdw blurRad="38100" dist="38100" dir="2700000" algn="tl">
                    <a:srgbClr val="000000">
                      <a:alpha val="43137"/>
                    </a:srgbClr>
                  </a:outerShdw>
                </a:effectLst>
              </a:rPr>
            </a:br>
            <a:r>
              <a:rPr lang="sl-SI" sz="2400" dirty="0"/>
              <a:t/>
            </a:r>
            <a:br>
              <a:rPr lang="sl-SI" sz="2400" dirty="0"/>
            </a:br>
            <a:r>
              <a:rPr lang="sl-SI" sz="2400" dirty="0" smtClean="0"/>
              <a:t/>
            </a:r>
            <a:br>
              <a:rPr lang="sl-SI" sz="2400" dirty="0" smtClean="0"/>
            </a:br>
            <a:r>
              <a:rPr lang="sl-SI" sz="2400" dirty="0" smtClean="0"/>
              <a:t>                              </a:t>
            </a:r>
            <a:r>
              <a:rPr lang="sl-SI" sz="2400" dirty="0" smtClean="0">
                <a:solidFill>
                  <a:srgbClr val="00B050"/>
                </a:solidFill>
                <a:effectLst>
                  <a:outerShdw blurRad="38100" dist="38100" dir="2700000" algn="tl">
                    <a:srgbClr val="000000">
                      <a:alpha val="43137"/>
                    </a:srgbClr>
                  </a:outerShdw>
                </a:effectLst>
              </a:rPr>
              <a:t>PISAVA SLEPIH</a:t>
            </a:r>
            <a:br>
              <a:rPr lang="sl-SI" sz="2400" dirty="0" smtClean="0">
                <a:solidFill>
                  <a:srgbClr val="00B050"/>
                </a:solidFill>
                <a:effectLst>
                  <a:outerShdw blurRad="38100" dist="38100" dir="2700000" algn="tl">
                    <a:srgbClr val="000000">
                      <a:alpha val="43137"/>
                    </a:srgbClr>
                  </a:outerShdw>
                </a:effectLst>
              </a:rPr>
            </a:br>
            <a:r>
              <a:rPr lang="sl-SI" sz="2400" dirty="0" smtClean="0">
                <a:solidFill>
                  <a:srgbClr val="00B050"/>
                </a:solidFill>
                <a:effectLst>
                  <a:outerShdw blurRad="38100" dist="38100" dir="2700000" algn="tl">
                    <a:srgbClr val="000000">
                      <a:alpha val="43137"/>
                    </a:srgbClr>
                  </a:outerShdw>
                </a:effectLst>
              </a:rPr>
              <a:t/>
            </a:r>
            <a:br>
              <a:rPr lang="sl-SI" sz="2400" dirty="0" smtClean="0">
                <a:solidFill>
                  <a:srgbClr val="00B050"/>
                </a:solidFill>
                <a:effectLst>
                  <a:outerShdw blurRad="38100" dist="38100" dir="2700000" algn="tl">
                    <a:srgbClr val="000000">
                      <a:alpha val="43137"/>
                    </a:srgbClr>
                  </a:outerShdw>
                </a:effectLst>
              </a:rPr>
            </a:br>
            <a:r>
              <a:rPr lang="sl-SI" sz="2000" dirty="0" smtClean="0">
                <a:solidFill>
                  <a:srgbClr val="00B050"/>
                </a:solidFill>
                <a:effectLst>
                  <a:outerShdw blurRad="38100" dist="38100" dir="2700000" algn="tl">
                    <a:srgbClr val="000000">
                      <a:alpha val="43137"/>
                    </a:srgbClr>
                  </a:outerShdw>
                </a:effectLst>
              </a:rPr>
              <a:t>ABECEDO ZA SLEPE JE ZASNOVAL </a:t>
            </a:r>
            <a:r>
              <a:rPr lang="sl-SI" sz="2000" dirty="0" smtClean="0">
                <a:solidFill>
                  <a:srgbClr val="FF0000"/>
                </a:solidFill>
                <a:effectLst>
                  <a:outerShdw blurRad="38100" dist="38100" dir="2700000" algn="tl">
                    <a:srgbClr val="000000">
                      <a:alpha val="43137"/>
                    </a:srgbClr>
                  </a:outerShdw>
                </a:effectLst>
              </a:rPr>
              <a:t>FRANCOZ LOUIS BRAILLE</a:t>
            </a:r>
            <a:r>
              <a:rPr lang="sl-SI" sz="2000" dirty="0" smtClean="0">
                <a:solidFill>
                  <a:srgbClr val="00B050"/>
                </a:solidFill>
                <a:effectLst>
                  <a:outerShdw blurRad="38100" dist="38100" dir="2700000" algn="tl">
                    <a:srgbClr val="000000">
                      <a:alpha val="43137"/>
                    </a:srgbClr>
                  </a:outerShdw>
                </a:effectLst>
              </a:rPr>
              <a:t>. KO JE BIL STAR TRI LETA, SE JE Z OČETOVIM ŠILOM ZBODEL V OKO</a:t>
            </a:r>
            <a:r>
              <a:rPr lang="sl-SI" sz="1800" dirty="0" smtClean="0">
                <a:solidFill>
                  <a:srgbClr val="00B050"/>
                </a:solidFill>
                <a:effectLst>
                  <a:outerShdw blurRad="38100" dist="38100" dir="2700000" algn="tl">
                    <a:srgbClr val="000000">
                      <a:alpha val="43137"/>
                    </a:srgbClr>
                  </a:outerShdw>
                </a:effectLst>
              </a:rPr>
              <a:t> IN IZGUBIL VID.</a:t>
            </a:r>
            <a:br>
              <a:rPr lang="sl-SI" sz="1800" dirty="0" smtClean="0">
                <a:solidFill>
                  <a:srgbClr val="00B050"/>
                </a:solidFill>
                <a:effectLst>
                  <a:outerShdw blurRad="38100" dist="38100" dir="2700000" algn="tl">
                    <a:srgbClr val="000000">
                      <a:alpha val="43137"/>
                    </a:srgbClr>
                  </a:outerShdw>
                </a:effectLst>
              </a:rPr>
            </a:br>
            <a:r>
              <a:rPr lang="sl-SI" sz="1800" dirty="0" smtClean="0">
                <a:solidFill>
                  <a:srgbClr val="00B050"/>
                </a:solidFill>
                <a:effectLst>
                  <a:outerShdw blurRad="38100" dist="38100" dir="2700000" algn="tl">
                    <a:srgbClr val="000000">
                      <a:alpha val="43137"/>
                    </a:srgbClr>
                  </a:outerShdw>
                </a:effectLst>
              </a:rPr>
              <a:t>PO NJEM TO PISAVO IMENUJEMO </a:t>
            </a:r>
            <a:r>
              <a:rPr lang="sl-SI" sz="1800" dirty="0" smtClean="0">
                <a:solidFill>
                  <a:srgbClr val="FF0000"/>
                </a:solidFill>
                <a:effectLst>
                  <a:outerShdw blurRad="38100" dist="38100" dir="2700000" algn="tl">
                    <a:srgbClr val="000000">
                      <a:alpha val="43137"/>
                    </a:srgbClr>
                  </a:outerShdw>
                </a:effectLst>
              </a:rPr>
              <a:t>BRAJICA</a:t>
            </a:r>
            <a:r>
              <a:rPr lang="sl-SI" sz="1800" dirty="0" smtClean="0">
                <a:solidFill>
                  <a:srgbClr val="00B050"/>
                </a:solidFill>
                <a:effectLst>
                  <a:outerShdw blurRad="38100" dist="38100" dir="2700000" algn="tl">
                    <a:srgbClr val="000000">
                      <a:alpha val="43137"/>
                    </a:srgbClr>
                  </a:outerShdw>
                </a:effectLst>
              </a:rPr>
              <a:t>.</a:t>
            </a:r>
            <a:br>
              <a:rPr lang="sl-SI" sz="1800" dirty="0" smtClean="0">
                <a:solidFill>
                  <a:srgbClr val="00B050"/>
                </a:solidFill>
                <a:effectLst>
                  <a:outerShdw blurRad="38100" dist="38100" dir="2700000" algn="tl">
                    <a:srgbClr val="000000">
                      <a:alpha val="43137"/>
                    </a:srgbClr>
                  </a:outerShdw>
                </a:effectLst>
              </a:rPr>
            </a:br>
            <a:r>
              <a:rPr lang="sl-SI" sz="1800" dirty="0" smtClean="0">
                <a:solidFill>
                  <a:srgbClr val="00B050"/>
                </a:solidFill>
                <a:effectLst>
                  <a:outerShdw blurRad="38100" dist="38100" dir="2700000" algn="tl">
                    <a:srgbClr val="000000">
                      <a:alpha val="43137"/>
                    </a:srgbClr>
                  </a:outerShdw>
                </a:effectLst>
              </a:rPr>
              <a:t>DANES UPORABLJAJO BRAJICO SLEPI PO VSEM SVETU.</a:t>
            </a:r>
            <a:endParaRPr lang="sl-SI" sz="1800" dirty="0">
              <a:solidFill>
                <a:srgbClr val="00B050"/>
              </a:solidFill>
              <a:effectLst>
                <a:outerShdw blurRad="38100" dist="38100" dir="2700000" algn="tl">
                  <a:srgbClr val="000000">
                    <a:alpha val="43137"/>
                  </a:srgbClr>
                </a:outerShdw>
              </a:effectLst>
            </a:endParaRPr>
          </a:p>
        </p:txBody>
      </p:sp>
      <p:pic>
        <p:nvPicPr>
          <p:cNvPr id="5" name="Označba mesta vsebin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749" y="552795"/>
            <a:ext cx="1541416" cy="1026851"/>
          </a:xfr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401" y="2024743"/>
            <a:ext cx="1792536" cy="938281"/>
          </a:xfrm>
          <a:prstGeom prst="rect">
            <a:avLst/>
          </a:prstGeom>
        </p:spPr>
      </p:pic>
    </p:spTree>
    <p:extLst>
      <p:ext uri="{BB962C8B-B14F-4D97-AF65-F5344CB8AC3E}">
        <p14:creationId xmlns:p14="http://schemas.microsoft.com/office/powerpoint/2010/main" val="211468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2400" dirty="0" smtClean="0">
                <a:solidFill>
                  <a:srgbClr val="9B1187"/>
                </a:solidFill>
                <a:effectLst>
                  <a:outerShdw blurRad="38100" dist="38100" dir="2700000" algn="tl">
                    <a:srgbClr val="000000">
                      <a:alpha val="43137"/>
                    </a:srgbClr>
                  </a:outerShdw>
                </a:effectLst>
              </a:rPr>
              <a:t>BRAILLOVA </a:t>
            </a:r>
            <a:r>
              <a:rPr lang="sl-SI" sz="2400" dirty="0" smtClean="0">
                <a:solidFill>
                  <a:srgbClr val="9B1187"/>
                </a:solidFill>
                <a:effectLst>
                  <a:outerShdw blurRad="38100" dist="38100" dir="2700000" algn="tl">
                    <a:srgbClr val="000000">
                      <a:alpha val="43137"/>
                    </a:srgbClr>
                  </a:outerShdw>
                </a:effectLst>
              </a:rPr>
              <a:t>ABECEDA</a:t>
            </a:r>
            <a:r>
              <a:rPr lang="sl-SI" sz="2400" dirty="0" smtClean="0">
                <a:solidFill>
                  <a:srgbClr val="9B1187"/>
                </a:solidFill>
                <a:effectLst>
                  <a:outerShdw blurRad="38100" dist="38100" dir="2700000" algn="tl">
                    <a:srgbClr val="000000">
                      <a:alpha val="43137"/>
                    </a:srgbClr>
                  </a:outerShdw>
                </a:effectLst>
              </a:rPr>
              <a:t> </a:t>
            </a:r>
            <a:r>
              <a:rPr lang="sl-SI" sz="2400" dirty="0" smtClean="0">
                <a:solidFill>
                  <a:srgbClr val="9B1187"/>
                </a:solidFill>
                <a:effectLst>
                  <a:outerShdw blurRad="38100" dist="38100" dir="2700000" algn="tl">
                    <a:srgbClr val="000000">
                      <a:alpha val="43137"/>
                    </a:srgbClr>
                  </a:outerShdw>
                </a:effectLst>
              </a:rPr>
              <a:t>JE SESTAVLJENA IZ RAZLIČNEGA ŠTEVILA IZBOČENIH PIK NA PAPIRJU. </a:t>
            </a:r>
            <a:endParaRPr lang="sl-SI" sz="2400" dirty="0">
              <a:solidFill>
                <a:srgbClr val="9B1187"/>
              </a:solidFill>
              <a:effectLst>
                <a:outerShdw blurRad="38100" dist="38100" dir="2700000" algn="tl">
                  <a:srgbClr val="000000">
                    <a:alpha val="43137"/>
                  </a:srgbClr>
                </a:outerShdw>
              </a:effectLst>
            </a:endParaRPr>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162" y="1930400"/>
            <a:ext cx="6161011" cy="3881437"/>
          </a:xfrm>
        </p:spPr>
      </p:pic>
    </p:spTree>
    <p:extLst>
      <p:ext uri="{BB962C8B-B14F-4D97-AF65-F5344CB8AC3E}">
        <p14:creationId xmlns:p14="http://schemas.microsoft.com/office/powerpoint/2010/main" val="251020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552994"/>
          </a:xfrm>
        </p:spPr>
        <p:txBody>
          <a:bodyPr>
            <a:normAutofit/>
          </a:bodyPr>
          <a:lstStyle/>
          <a:p>
            <a:pPr algn="ctr"/>
            <a:r>
              <a:rPr lang="sl-SI" sz="2800" dirty="0" smtClean="0">
                <a:solidFill>
                  <a:srgbClr val="FF0000"/>
                </a:solidFill>
                <a:effectLst>
                  <a:outerShdw blurRad="38100" dist="38100" dir="2700000" algn="tl">
                    <a:srgbClr val="000000">
                      <a:alpha val="43137"/>
                    </a:srgbClr>
                  </a:outerShdw>
                </a:effectLst>
              </a:rPr>
              <a:t>ZANIMIVOSTI</a:t>
            </a:r>
            <a:endParaRPr lang="sl-SI" sz="2800" dirty="0">
              <a:solidFill>
                <a:srgbClr val="FF000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677334" y="1162595"/>
            <a:ext cx="8596668" cy="4878768"/>
          </a:xfrm>
        </p:spPr>
        <p:txBody>
          <a:bodyPr>
            <a:normAutofit/>
          </a:bodyPr>
          <a:lstStyle/>
          <a:p>
            <a:pPr marL="0" indent="0">
              <a:buNone/>
            </a:pPr>
            <a:r>
              <a:rPr lang="sl-SI" sz="2000" dirty="0" smtClean="0">
                <a:solidFill>
                  <a:schemeClr val="accent6">
                    <a:lumMod val="75000"/>
                  </a:schemeClr>
                </a:solidFill>
              </a:rPr>
              <a:t>- ALI VEŠ, OD KOD IME ZA ŠARENICO? BESEDA ŠAREN POMENI RAZNOBARVEN.</a:t>
            </a:r>
          </a:p>
          <a:p>
            <a:pPr marL="0" indent="0">
              <a:buNone/>
            </a:pPr>
            <a:r>
              <a:rPr lang="sl-SI" sz="2000" dirty="0" smtClean="0"/>
              <a:t>- </a:t>
            </a:r>
            <a:r>
              <a:rPr lang="sl-SI" sz="2000" dirty="0" smtClean="0">
                <a:solidFill>
                  <a:srgbClr val="0070C0"/>
                </a:solidFill>
              </a:rPr>
              <a:t>ALI VEŠ, DA IMAŠ VSAK DAN, ČEPRAV NE SPIŠ IN NE MIŽIŠ, POL URE ZAPRTE OČI? TOLIKO ČASA MEŽIKAŠ. MED MEŽIKANJEM SE OČI NAVLAŽIJO S SOLZAMI. SOLZE IZPIRAJO PRAH IN DROBNE DELCE S POVRŠINE OČI, JIH VLAŽIJO IN VARUJEJO PRED OKUŽBAMI.</a:t>
            </a:r>
          </a:p>
          <a:p>
            <a:pPr marL="0" indent="0">
              <a:buNone/>
            </a:pPr>
            <a:r>
              <a:rPr lang="sl-SI" sz="2000" dirty="0" smtClean="0"/>
              <a:t>- </a:t>
            </a:r>
            <a:r>
              <a:rPr lang="sl-SI" sz="2000" dirty="0" smtClean="0">
                <a:solidFill>
                  <a:srgbClr val="C00000"/>
                </a:solidFill>
              </a:rPr>
              <a:t>SOVA LOVI PONOČI. ZATO IMA VELIKE OČI, DA UJAME ČIM VEČ SVETLOBE.</a:t>
            </a:r>
          </a:p>
          <a:p>
            <a:pPr marL="0" indent="0">
              <a:buNone/>
            </a:pPr>
            <a:r>
              <a:rPr lang="sl-SI" sz="2000" dirty="0" smtClean="0">
                <a:solidFill>
                  <a:srgbClr val="BF6E01"/>
                </a:solidFill>
              </a:rPr>
              <a:t>- ŽABA S SVOJIMI OČMI VIDI TUDI, KAJ SE DOGAJA ZA NJO. NJENO VIDNO POLJE JE ZELO ŠIROKO.</a:t>
            </a:r>
          </a:p>
          <a:p>
            <a:pPr marL="0" indent="0">
              <a:buNone/>
            </a:pPr>
            <a:r>
              <a:rPr lang="sl-SI" sz="2000" dirty="0" smtClean="0">
                <a:solidFill>
                  <a:srgbClr val="9B1187"/>
                </a:solidFill>
              </a:rPr>
              <a:t>- KO SE KAČE LEVIJO, NEKAJ ČASA NE VIDIJO, SAJ KOŽA, KI JO MENJA, POKRIVA  TUDI OČI.</a:t>
            </a:r>
          </a:p>
          <a:p>
            <a:pPr marL="0" indent="0">
              <a:buNone/>
            </a:pPr>
            <a:r>
              <a:rPr lang="sl-SI" sz="2000" dirty="0" smtClean="0">
                <a:solidFill>
                  <a:schemeClr val="accent1">
                    <a:lumMod val="75000"/>
                  </a:schemeClr>
                </a:solidFill>
              </a:rPr>
              <a:t>- ALI VEŠ, </a:t>
            </a:r>
            <a:r>
              <a:rPr lang="sl-SI" sz="2000" smtClean="0">
                <a:solidFill>
                  <a:schemeClr val="accent1">
                    <a:lumMod val="75000"/>
                  </a:schemeClr>
                </a:solidFill>
              </a:rPr>
              <a:t>DA IMAJO </a:t>
            </a:r>
            <a:r>
              <a:rPr lang="sl-SI" sz="2000" dirty="0" smtClean="0">
                <a:solidFill>
                  <a:schemeClr val="accent1">
                    <a:lumMod val="75000"/>
                  </a:schemeClr>
                </a:solidFill>
              </a:rPr>
              <a:t>PAJKI OSEM OČI?</a:t>
            </a:r>
            <a:endParaRPr lang="sl-SI" sz="2000" dirty="0">
              <a:solidFill>
                <a:schemeClr val="accent1">
                  <a:lumMod val="75000"/>
                </a:schemeClr>
              </a:solidFill>
            </a:endParaRPr>
          </a:p>
        </p:txBody>
      </p:sp>
    </p:spTree>
    <p:extLst>
      <p:ext uri="{BB962C8B-B14F-4D97-AF65-F5344CB8AC3E}">
        <p14:creationId xmlns:p14="http://schemas.microsoft.com/office/powerpoint/2010/main" val="3621337158"/>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234</TotalTime>
  <Words>350</Words>
  <Application>Microsoft Office PowerPoint</Application>
  <PresentationFormat>Širokozaslonsko</PresentationFormat>
  <Paragraphs>47</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Trebuchet MS</vt:lpstr>
      <vt:lpstr>Wingdings</vt:lpstr>
      <vt:lpstr>Wingdings 3</vt:lpstr>
      <vt:lpstr>Gladko</vt:lpstr>
      <vt:lpstr>  OKO ČUTILO ZA VID </vt:lpstr>
      <vt:lpstr> </vt:lpstr>
      <vt:lpstr>   OBRVI, VEKE IN TREPALNICE VARUJEJO OKO PRED TUJKI, POŠKODBAMI.  ŠARENICA JE OBARVANI DEL OČESA. (Ima modre, rjave, sive oči.)  BELOČNICA JE BELE BARVE.  SREDI ŠARENICE JE ODPRTINA, KI JO VIDIMO KOT TEMEN KROG. TO JE ZENICA. TAM SVETLOBA VSTOPA V OKO. KADAR JE TEMNO, SE ZENICA RAZŠIRI, DA LAHKO V OKO VSTOPI ČIM VEČ SVETLOBE.   KADAR JE ZELO SVETLO, SE ZENICA ZOŽI, SAJ PREMOČNA SVETLOBA LAHKO POŠKODUJE NOTRANJOST OČESA. </vt:lpstr>
      <vt:lpstr>S ČIM SI POŠKODUJEMO OČI?  - PREMOČNA ALI PRESLABA SVETLOBA - SMETI (PRAH, ŽAGANJE, OPILKI) - OSTRI PREDMETI: ŠKARJE, NOŽ, FRAČA, LOK, PLETILKA - KISLINE - PETARDE </vt:lpstr>
      <vt:lpstr>NAPAKE IN BOLEZNI OČI </vt:lpstr>
      <vt:lpstr>  OKULIST JE OČESNI ZDRAVNIK.   OPTIK IZDELUJE OČESNE PRIPOMOČKE,  JIH POPRAVLJA IN PRODAJA.                                  PISAVA SLEPIH  ABECEDO ZA SLEPE JE ZASNOVAL FRANCOZ LOUIS BRAILLE. KO JE BIL STAR TRI LETA, SE JE Z OČETOVIM ŠILOM ZBODEL V OKO IN IZGUBIL VID. PO NJEM TO PISAVO IMENUJEMO BRAJICA. DANES UPORABLJAJO BRAJICO SLEPI PO VSEM SVETU.</vt:lpstr>
      <vt:lpstr>BRAILLOVA ABECEDA JE SESTAVLJENA IZ RAZLIČNEGA ŠTEVILA IZBOČENIH PIK NA PAPIRJU. </vt:lpstr>
      <vt:lpstr>ZANIMIVOSTI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OKO ČUTILO ZA VID</dc:title>
  <dc:creator>Zinka Pintar</dc:creator>
  <cp:lastModifiedBy>Zinka Pintar</cp:lastModifiedBy>
  <cp:revision>25</cp:revision>
  <dcterms:created xsi:type="dcterms:W3CDTF">2020-05-12T16:24:04Z</dcterms:created>
  <dcterms:modified xsi:type="dcterms:W3CDTF">2020-05-14T08:24:39Z</dcterms:modified>
</cp:coreProperties>
</file>