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60" r:id="rId4"/>
    <p:sldId id="261" r:id="rId5"/>
    <p:sldId id="262"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5F2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33014" y="235132"/>
            <a:ext cx="10637066" cy="4219302"/>
          </a:xfrm>
        </p:spPr>
        <p:txBody>
          <a:bodyPr>
            <a:normAutofit fontScale="90000"/>
          </a:bodyPr>
          <a:lstStyle/>
          <a:p>
            <a:r>
              <a:rPr lang="sl-SI" sz="3600" dirty="0" smtClean="0">
                <a:solidFill>
                  <a:schemeClr val="accent1">
                    <a:lumMod val="60000"/>
                    <a:lumOff val="40000"/>
                  </a:schemeClr>
                </a:solidFill>
                <a:effectLst>
                  <a:outerShdw blurRad="38100" dist="38100" dir="2700000" algn="tl">
                    <a:srgbClr val="000000">
                      <a:alpha val="43137"/>
                    </a:srgbClr>
                  </a:outerShdw>
                </a:effectLst>
              </a:rPr>
              <a:t>                                 </a:t>
            </a:r>
            <a:r>
              <a:rPr lang="sl-SI" sz="3600" b="1" dirty="0" smtClean="0">
                <a:solidFill>
                  <a:srgbClr val="FF0000"/>
                </a:solidFill>
              </a:rPr>
              <a:t>PRIDEVNIK</a:t>
            </a:r>
            <a:r>
              <a:rPr lang="sl-SI" sz="3600" dirty="0" smtClean="0">
                <a:solidFill>
                  <a:srgbClr val="FF0000"/>
                </a:solidFill>
                <a:effectLst>
                  <a:outerShdw blurRad="38100" dist="38100" dir="2700000" algn="tl">
                    <a:srgbClr val="000000">
                      <a:alpha val="43137"/>
                    </a:srgbClr>
                  </a:outerShdw>
                </a:effectLst>
              </a:rPr>
              <a:t/>
            </a:r>
            <a:br>
              <a:rPr lang="sl-SI" sz="3600" dirty="0" smtClean="0">
                <a:solidFill>
                  <a:srgbClr val="FF0000"/>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ŠE ZAVEDAŠ SE NE, KOLIKOKRAT KOGA VPRAŠAŠ:</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000" b="1" dirty="0" smtClean="0">
                <a:solidFill>
                  <a:srgbClr val="00B050"/>
                </a:solidFill>
              </a:rPr>
              <a:t>KAKŠEN</a:t>
            </a:r>
            <a:r>
              <a:rPr lang="sl-SI" sz="2000" dirty="0" smtClean="0"/>
              <a:t> je kak predmet, rastlina, žival …;</a:t>
            </a:r>
            <a:br>
              <a:rPr lang="sl-SI" sz="2000" dirty="0" smtClean="0"/>
            </a:br>
            <a:r>
              <a:rPr lang="sl-SI" sz="2000" b="1" dirty="0" smtClean="0"/>
              <a:t>ČIGAV</a:t>
            </a:r>
            <a:r>
              <a:rPr lang="sl-SI" sz="2000" dirty="0" smtClean="0"/>
              <a:t> (od koga) je kak predmet, komu pripada oseba, žival …;</a:t>
            </a:r>
            <a:br>
              <a:rPr lang="sl-SI" sz="2000" dirty="0" smtClean="0"/>
            </a:br>
            <a:r>
              <a:rPr lang="sl-SI" sz="2000" b="1" dirty="0" smtClean="0">
                <a:solidFill>
                  <a:srgbClr val="7030A0"/>
                </a:solidFill>
              </a:rPr>
              <a:t>KATERE</a:t>
            </a:r>
            <a:r>
              <a:rPr lang="sl-SI" sz="2000" dirty="0" smtClean="0"/>
              <a:t> vrste je jed, rastlina, žival …;</a:t>
            </a:r>
            <a:br>
              <a:rPr lang="sl-SI" sz="2000" dirty="0" smtClean="0"/>
            </a:br>
            <a:r>
              <a:rPr lang="sl-SI" sz="2000" dirty="0" smtClean="0"/>
              <a:t>Vprašaš zato, ker želiš vedeti, kakšno, čigavo ali katere vrste je kdo ali kaj.</a:t>
            </a:r>
            <a:br>
              <a:rPr lang="sl-SI" sz="2000" dirty="0" smtClean="0"/>
            </a:br>
            <a:r>
              <a:rPr lang="sl-SI" sz="2000" dirty="0" smtClean="0"/>
              <a:t/>
            </a:r>
            <a:br>
              <a:rPr lang="sl-SI" sz="2000" dirty="0" smtClean="0"/>
            </a:br>
            <a:r>
              <a:rPr lang="sl-SI" sz="2200" dirty="0" smtClean="0">
                <a:solidFill>
                  <a:srgbClr val="C00000"/>
                </a:solidFill>
              </a:rPr>
              <a:t>Temu kdo ali kaj – osebi, živali, predmetu, rastlini, pojmu, pravimo </a:t>
            </a:r>
            <a:r>
              <a:rPr lang="sl-SI" sz="2200" b="1" dirty="0" smtClean="0">
                <a:solidFill>
                  <a:srgbClr val="C00000"/>
                </a:solidFill>
              </a:rPr>
              <a:t>SAMOSTALNIK</a:t>
            </a:r>
            <a:r>
              <a:rPr lang="sl-SI" sz="2200" dirty="0" smtClean="0">
                <a:solidFill>
                  <a:srgbClr val="C00000"/>
                </a:solidFill>
              </a:rPr>
              <a:t>.</a:t>
            </a:r>
            <a:br>
              <a:rPr lang="sl-SI" sz="2200" dirty="0" smtClean="0">
                <a:solidFill>
                  <a:srgbClr val="C00000"/>
                </a:solidFill>
              </a:rPr>
            </a:br>
            <a:r>
              <a:rPr lang="sl-SI" sz="2000" dirty="0" smtClean="0"/>
              <a:t/>
            </a:r>
            <a:br>
              <a:rPr lang="sl-SI" sz="2000" dirty="0" smtClean="0"/>
            </a:br>
            <a:r>
              <a:rPr lang="sl-SI" sz="2000" dirty="0" smtClean="0">
                <a:solidFill>
                  <a:srgbClr val="FF0000"/>
                </a:solidFill>
              </a:rPr>
              <a:t>Beseda, s katero ga želiš natančneje določiti, je </a:t>
            </a:r>
            <a:r>
              <a:rPr lang="sl-SI" sz="2000" b="1" dirty="0" smtClean="0">
                <a:solidFill>
                  <a:srgbClr val="FF0000"/>
                </a:solidFill>
              </a:rPr>
              <a:t>PRIDEVNIK</a:t>
            </a:r>
            <a:r>
              <a:rPr lang="sl-SI" sz="2000" dirty="0" smtClean="0">
                <a:solidFill>
                  <a:srgbClr val="FF0000"/>
                </a:solidFill>
              </a:rPr>
              <a:t>.</a:t>
            </a:r>
            <a:r>
              <a:rPr lang="sl-SI" sz="2000" dirty="0"/>
              <a:t/>
            </a:r>
            <a:br>
              <a:rPr lang="sl-SI" sz="2000" dirty="0"/>
            </a:br>
            <a:endParaRPr lang="sl-SI" sz="2000" dirty="0"/>
          </a:p>
        </p:txBody>
      </p:sp>
      <p:sp>
        <p:nvSpPr>
          <p:cNvPr id="3" name="Podnaslov 2"/>
          <p:cNvSpPr>
            <a:spLocks noGrp="1"/>
          </p:cNvSpPr>
          <p:nvPr>
            <p:ph type="subTitle" idx="1"/>
          </p:nvPr>
        </p:nvSpPr>
        <p:spPr>
          <a:xfrm>
            <a:off x="1627038" y="4454434"/>
            <a:ext cx="10249018" cy="2155372"/>
          </a:xfrm>
        </p:spPr>
        <p:txBody>
          <a:bodyPr/>
          <a:lstStyle/>
          <a:p>
            <a:r>
              <a:rPr lang="sl-SI" sz="2000" dirty="0" smtClean="0">
                <a:solidFill>
                  <a:srgbClr val="00B050"/>
                </a:solidFill>
                <a:effectLst>
                  <a:outerShdw blurRad="38100" dist="38100" dir="2700000" algn="tl">
                    <a:srgbClr val="000000">
                      <a:alpha val="43137"/>
                    </a:srgbClr>
                  </a:outerShdw>
                </a:effectLst>
              </a:rPr>
              <a:t>Primer:</a:t>
            </a:r>
          </a:p>
          <a:p>
            <a:r>
              <a:rPr lang="sl-SI" dirty="0" smtClean="0"/>
              <a:t>Jure ima </a:t>
            </a:r>
            <a:r>
              <a:rPr lang="sl-SI" dirty="0" smtClean="0">
                <a:solidFill>
                  <a:srgbClr val="0070C0"/>
                </a:solidFill>
                <a:effectLst>
                  <a:outerShdw blurRad="38100" dist="38100" dir="2700000" algn="tl">
                    <a:srgbClr val="000000">
                      <a:alpha val="43137"/>
                    </a:srgbClr>
                  </a:outerShdw>
                </a:effectLst>
              </a:rPr>
              <a:t>kolo</a:t>
            </a:r>
            <a:r>
              <a:rPr lang="sl-SI" dirty="0" smtClean="0"/>
              <a:t>.                                Beseda </a:t>
            </a:r>
            <a:r>
              <a:rPr lang="sl-SI" dirty="0" smtClean="0">
                <a:solidFill>
                  <a:srgbClr val="0070C0"/>
                </a:solidFill>
                <a:effectLst>
                  <a:outerShdw blurRad="38100" dist="38100" dir="2700000" algn="tl">
                    <a:srgbClr val="000000">
                      <a:alpha val="43137"/>
                    </a:srgbClr>
                  </a:outerShdw>
                </a:effectLst>
              </a:rPr>
              <a:t>KOLO </a:t>
            </a:r>
            <a:r>
              <a:rPr lang="sl-SI" dirty="0" smtClean="0">
                <a:solidFill>
                  <a:schemeClr val="accent1">
                    <a:lumMod val="60000"/>
                    <a:lumOff val="40000"/>
                  </a:schemeClr>
                </a:solidFill>
                <a:effectLst>
                  <a:outerShdw blurRad="38100" dist="38100" dir="2700000" algn="tl">
                    <a:srgbClr val="000000">
                      <a:alpha val="43137"/>
                    </a:srgbClr>
                  </a:outerShdw>
                </a:effectLst>
              </a:rPr>
              <a:t>je samostalnik</a:t>
            </a:r>
            <a:r>
              <a:rPr lang="sl-SI" dirty="0" smtClean="0"/>
              <a:t>.</a:t>
            </a:r>
          </a:p>
          <a:p>
            <a:r>
              <a:rPr lang="sl-SI" dirty="0" smtClean="0"/>
              <a:t>Jure ima </a:t>
            </a:r>
            <a:r>
              <a:rPr lang="sl-SI" dirty="0" smtClean="0">
                <a:solidFill>
                  <a:srgbClr val="FF0000"/>
                </a:solidFill>
                <a:effectLst>
                  <a:outerShdw blurRad="38100" dist="38100" dir="2700000" algn="tl">
                    <a:srgbClr val="000000">
                      <a:alpha val="43137"/>
                    </a:srgbClr>
                  </a:outerShdw>
                </a:effectLst>
              </a:rPr>
              <a:t>novo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rgbClr val="FF0000"/>
                </a:solidFill>
                <a:effectLst>
                  <a:outerShdw blurRad="38100" dist="38100" dir="2700000" algn="tl">
                    <a:srgbClr val="000000">
                      <a:alpha val="43137"/>
                    </a:srgbClr>
                  </a:outerShdw>
                </a:effectLst>
              </a:rPr>
              <a:t>Kakšno</a:t>
            </a:r>
            <a:r>
              <a:rPr lang="sl-SI" dirty="0" smtClean="0"/>
              <a:t> kolo ima Jure?</a:t>
            </a:r>
          </a:p>
          <a:p>
            <a:r>
              <a:rPr lang="sl-SI" dirty="0" smtClean="0"/>
              <a:t>Jure ima </a:t>
            </a:r>
            <a:r>
              <a:rPr lang="sl-SI" dirty="0" smtClean="0">
                <a:solidFill>
                  <a:srgbClr val="C00000"/>
                </a:solidFill>
                <a:effectLst>
                  <a:outerShdw blurRad="38100" dist="38100" dir="2700000" algn="tl">
                    <a:srgbClr val="000000">
                      <a:alpha val="43137"/>
                    </a:srgbClr>
                  </a:outerShdw>
                </a:effectLst>
              </a:rPr>
              <a:t>gorsko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rgbClr val="C00000"/>
                </a:solidFill>
                <a:effectLst>
                  <a:outerShdw blurRad="38100" dist="38100" dir="2700000" algn="tl">
                    <a:srgbClr val="000000">
                      <a:alpha val="43137"/>
                    </a:srgbClr>
                  </a:outerShdw>
                </a:effectLst>
              </a:rPr>
              <a:t>Katere</a:t>
            </a:r>
            <a:r>
              <a:rPr lang="sl-SI" dirty="0" smtClean="0"/>
              <a:t> vrste kolo ima Jure?</a:t>
            </a:r>
          </a:p>
          <a:p>
            <a:r>
              <a:rPr lang="sl-SI" dirty="0" smtClean="0"/>
              <a:t>To je </a:t>
            </a:r>
            <a:r>
              <a:rPr lang="sl-SI" dirty="0" smtClean="0">
                <a:solidFill>
                  <a:schemeClr val="accent2"/>
                </a:solidFill>
                <a:effectLst>
                  <a:outerShdw blurRad="38100" dist="38100" dir="2700000" algn="tl">
                    <a:srgbClr val="000000">
                      <a:alpha val="43137"/>
                    </a:srgbClr>
                  </a:outerShdw>
                </a:effectLst>
              </a:rPr>
              <a:t>Juretovo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chemeClr val="accent2">
                    <a:lumMod val="75000"/>
                  </a:schemeClr>
                </a:solidFill>
                <a:effectLst>
                  <a:outerShdw blurRad="38100" dist="38100" dir="2700000" algn="tl">
                    <a:srgbClr val="000000">
                      <a:alpha val="43137"/>
                    </a:srgbClr>
                  </a:outerShdw>
                </a:effectLst>
              </a:rPr>
              <a:t>Čigavo</a:t>
            </a:r>
            <a:r>
              <a:rPr lang="sl-SI" dirty="0" smtClean="0"/>
              <a:t> je kolo?</a:t>
            </a:r>
            <a:endParaRPr lang="sl-SI" dirty="0"/>
          </a:p>
        </p:txBody>
      </p:sp>
    </p:spTree>
    <p:extLst>
      <p:ext uri="{BB962C8B-B14F-4D97-AF65-F5344CB8AC3E}">
        <p14:creationId xmlns:p14="http://schemas.microsoft.com/office/powerpoint/2010/main" val="427010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909945" y="624110"/>
            <a:ext cx="9594668" cy="747490"/>
          </a:xfrm>
        </p:spPr>
        <p:txBody>
          <a:bodyPr>
            <a:normAutofit/>
          </a:bodyPr>
          <a:lstStyle/>
          <a:p>
            <a:r>
              <a:rPr lang="sl-SI" sz="2000" dirty="0" smtClean="0">
                <a:solidFill>
                  <a:srgbClr val="00B050"/>
                </a:solidFill>
                <a:effectLst>
                  <a:outerShdw blurRad="38100" dist="38100" dir="2700000" algn="tl">
                    <a:srgbClr val="000000">
                      <a:alpha val="43137"/>
                    </a:srgbClr>
                  </a:outerShdw>
                </a:effectLst>
              </a:rPr>
              <a:t>PRAVILNO NAPIŠI NAPAČNO TVORJENE SVOJILNE PRIDEVNIKE.</a:t>
            </a:r>
            <a:endParaRPr lang="sl-SI" sz="2000" dirty="0">
              <a:solidFill>
                <a:srgbClr val="00B05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909944" y="1715588"/>
            <a:ext cx="9594668" cy="3777622"/>
          </a:xfrm>
        </p:spPr>
        <p:txBody>
          <a:bodyPr>
            <a:normAutofit/>
          </a:bodyPr>
          <a:lstStyle/>
          <a:p>
            <a:r>
              <a:rPr lang="sl-SI" sz="2000" dirty="0" smtClean="0">
                <a:solidFill>
                  <a:srgbClr val="0070C0"/>
                </a:solidFill>
                <a:effectLst>
                  <a:outerShdw blurRad="38100" dist="38100" dir="2700000" algn="tl">
                    <a:srgbClr val="000000">
                      <a:alpha val="43137"/>
                    </a:srgbClr>
                  </a:outerShdw>
                </a:effectLst>
              </a:rPr>
              <a:t>BRANKOTOVO KOLO - __________________ KOLO</a:t>
            </a:r>
          </a:p>
          <a:p>
            <a:r>
              <a:rPr lang="sl-SI" sz="2000" dirty="0" smtClean="0">
                <a:solidFill>
                  <a:srgbClr val="0070C0"/>
                </a:solidFill>
                <a:effectLst>
                  <a:outerShdw blurRad="38100" dist="38100" dir="2700000" algn="tl">
                    <a:srgbClr val="000000">
                      <a:alpha val="43137"/>
                    </a:srgbClr>
                  </a:outerShdw>
                </a:effectLst>
              </a:rPr>
              <a:t>MATJAŽOVA NALOGA - _________________ NALOGA</a:t>
            </a:r>
          </a:p>
          <a:p>
            <a:r>
              <a:rPr lang="sl-SI" sz="2000" dirty="0" smtClean="0">
                <a:solidFill>
                  <a:srgbClr val="0070C0"/>
                </a:solidFill>
                <a:effectLst>
                  <a:outerShdw blurRad="38100" dist="38100" dir="2700000" algn="tl">
                    <a:srgbClr val="000000">
                      <a:alpha val="43137"/>
                    </a:srgbClr>
                  </a:outerShdw>
                </a:effectLst>
              </a:rPr>
              <a:t>SLAVKOTOVA PESEM - ___________________ PESEM</a:t>
            </a:r>
          </a:p>
          <a:p>
            <a:r>
              <a:rPr lang="sl-SI" sz="2000" dirty="0" smtClean="0">
                <a:solidFill>
                  <a:srgbClr val="0070C0"/>
                </a:solidFill>
                <a:effectLst>
                  <a:outerShdw blurRad="38100" dist="38100" dir="2700000" algn="tl">
                    <a:srgbClr val="000000">
                      <a:alpha val="43137"/>
                    </a:srgbClr>
                  </a:outerShdw>
                </a:effectLst>
              </a:rPr>
              <a:t>MIHATOV MOTOR - ______________________ MOTOR</a:t>
            </a:r>
          </a:p>
          <a:p>
            <a:r>
              <a:rPr lang="sl-SI" sz="2000" dirty="0" smtClean="0">
                <a:solidFill>
                  <a:srgbClr val="0070C0"/>
                </a:solidFill>
                <a:effectLst>
                  <a:outerShdw blurRad="38100" dist="38100" dir="2700000" algn="tl">
                    <a:srgbClr val="000000">
                      <a:alpha val="43137"/>
                    </a:srgbClr>
                  </a:outerShdw>
                </a:effectLst>
              </a:rPr>
              <a:t>EDITOVO RAVNILO - _____________________ RAVNILO</a:t>
            </a:r>
          </a:p>
          <a:p>
            <a:r>
              <a:rPr lang="sl-SI" sz="2000" dirty="0" smtClean="0">
                <a:solidFill>
                  <a:srgbClr val="0070C0"/>
                </a:solidFill>
                <a:effectLst>
                  <a:outerShdw blurRad="38100" dist="38100" dir="2700000" algn="tl">
                    <a:srgbClr val="000000">
                      <a:alpha val="43137"/>
                    </a:srgbClr>
                  </a:outerShdw>
                </a:effectLst>
              </a:rPr>
              <a:t>MATEJNA SOBA - ________________________ SOBA</a:t>
            </a:r>
          </a:p>
          <a:p>
            <a:r>
              <a:rPr lang="sl-SI" sz="2000" dirty="0" smtClean="0">
                <a:solidFill>
                  <a:srgbClr val="0070C0"/>
                </a:solidFill>
                <a:effectLst>
                  <a:outerShdw blurRad="38100" dist="38100" dir="2700000" algn="tl">
                    <a:srgbClr val="000000">
                      <a:alpha val="43137"/>
                    </a:srgbClr>
                  </a:outerShdw>
                </a:effectLst>
              </a:rPr>
              <a:t>TINKNA URA - ____________________________ URA</a:t>
            </a:r>
          </a:p>
          <a:p>
            <a:endParaRPr lang="sl-SI" sz="20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06695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63486" y="624110"/>
            <a:ext cx="9623561" cy="851993"/>
          </a:xfrm>
        </p:spPr>
        <p:txBody>
          <a:bodyPr>
            <a:normAutofit/>
          </a:bodyPr>
          <a:lstStyle/>
          <a:p>
            <a:pPr algn="ctr"/>
            <a:r>
              <a:rPr lang="sl-SI" sz="3200" dirty="0" smtClean="0">
                <a:solidFill>
                  <a:srgbClr val="7030A0"/>
                </a:solidFill>
                <a:effectLst>
                  <a:outerShdw blurRad="38100" dist="38100" dir="2700000" algn="tl">
                    <a:srgbClr val="000000">
                      <a:alpha val="43137"/>
                    </a:srgbClr>
                  </a:outerShdw>
                </a:effectLst>
              </a:rPr>
              <a:t>VRSTNI PRIDEVNIK</a:t>
            </a:r>
            <a:endParaRPr lang="sl-SI" sz="3200" dirty="0">
              <a:solidFill>
                <a:srgbClr val="7030A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14107" y="1952328"/>
            <a:ext cx="2573383" cy="1839111"/>
          </a:xfrm>
        </p:spPr>
      </p:pic>
      <p:sp>
        <p:nvSpPr>
          <p:cNvPr id="5" name="PoljeZBesedilom 4"/>
          <p:cNvSpPr txBox="1"/>
          <p:nvPr/>
        </p:nvSpPr>
        <p:spPr>
          <a:xfrm>
            <a:off x="2690949" y="1354229"/>
            <a:ext cx="7289073" cy="461665"/>
          </a:xfrm>
          <a:prstGeom prst="rect">
            <a:avLst/>
          </a:prstGeom>
          <a:noFill/>
        </p:spPr>
        <p:txBody>
          <a:bodyPr wrap="square" rtlCol="0">
            <a:spAutoFit/>
          </a:bodyPr>
          <a:lstStyle/>
          <a:p>
            <a:pPr algn="ctr"/>
            <a:r>
              <a:rPr lang="sl-SI" sz="2400" b="1" dirty="0" smtClean="0">
                <a:solidFill>
                  <a:schemeClr val="accent1">
                    <a:lumMod val="60000"/>
                    <a:lumOff val="40000"/>
                  </a:schemeClr>
                </a:solidFill>
                <a:effectLst>
                  <a:outerShdw blurRad="38100" dist="38100" dir="2700000" algn="tl">
                    <a:srgbClr val="000000">
                      <a:alpha val="43137"/>
                    </a:srgbClr>
                  </a:outerShdw>
                </a:effectLst>
              </a:rPr>
              <a:t> </a:t>
            </a:r>
            <a:r>
              <a:rPr lang="sl-SI" sz="2000" dirty="0" smtClean="0">
                <a:solidFill>
                  <a:srgbClr val="5F2CBA"/>
                </a:solidFill>
                <a:effectLst>
                  <a:outerShdw blurRad="38100" dist="38100" dir="2700000" algn="tl">
                    <a:srgbClr val="000000">
                      <a:alpha val="43137"/>
                    </a:srgbClr>
                  </a:outerShdw>
                </a:effectLst>
              </a:rPr>
              <a:t>ČOKOLADNI</a:t>
            </a:r>
            <a:endParaRPr lang="sl-SI" sz="2000" dirty="0">
              <a:solidFill>
                <a:srgbClr val="5F2CBA"/>
              </a:solidFill>
              <a:effectLst>
                <a:outerShdw blurRad="38100" dist="38100" dir="2700000" algn="tl">
                  <a:srgbClr val="000000">
                    <a:alpha val="43137"/>
                  </a:srgbClr>
                </a:outerShdw>
              </a:effectLst>
            </a:endParaRPr>
          </a:p>
        </p:txBody>
      </p:sp>
      <p:sp>
        <p:nvSpPr>
          <p:cNvPr id="6" name="PoljeZBesedilom 5"/>
          <p:cNvSpPr txBox="1"/>
          <p:nvPr/>
        </p:nvSpPr>
        <p:spPr>
          <a:xfrm>
            <a:off x="2690949" y="2194264"/>
            <a:ext cx="2129244" cy="400110"/>
          </a:xfrm>
          <a:prstGeom prst="rect">
            <a:avLst/>
          </a:prstGeom>
          <a:noFill/>
        </p:spPr>
        <p:txBody>
          <a:bodyPr wrap="square" rtlCol="0">
            <a:spAutoFit/>
          </a:bodyPr>
          <a:lstStyle/>
          <a:p>
            <a:r>
              <a:rPr lang="sl-SI" sz="2000" dirty="0" smtClean="0">
                <a:solidFill>
                  <a:srgbClr val="FF0000"/>
                </a:solidFill>
                <a:effectLst>
                  <a:outerShdw blurRad="38100" dist="38100" dir="2700000" algn="tl">
                    <a:srgbClr val="000000">
                      <a:alpha val="43137"/>
                    </a:srgbClr>
                  </a:outerShdw>
                </a:effectLst>
              </a:rPr>
              <a:t>JAGODNI</a:t>
            </a:r>
            <a:endParaRPr lang="sl-SI" sz="2000" dirty="0">
              <a:solidFill>
                <a:srgbClr val="FF0000"/>
              </a:solidFill>
              <a:effectLst>
                <a:outerShdw blurRad="38100" dist="38100" dir="2700000" algn="tl">
                  <a:srgbClr val="000000">
                    <a:alpha val="43137"/>
                  </a:srgbClr>
                </a:outerShdw>
              </a:effectLst>
            </a:endParaRPr>
          </a:p>
        </p:txBody>
      </p:sp>
      <p:sp>
        <p:nvSpPr>
          <p:cNvPr id="7" name="PoljeZBesedilom 6"/>
          <p:cNvSpPr txBox="1"/>
          <p:nvPr/>
        </p:nvSpPr>
        <p:spPr>
          <a:xfrm>
            <a:off x="2312126" y="3357725"/>
            <a:ext cx="2508069" cy="400110"/>
          </a:xfrm>
          <a:prstGeom prst="rect">
            <a:avLst/>
          </a:prstGeom>
          <a:noFill/>
        </p:spPr>
        <p:txBody>
          <a:bodyPr wrap="square" rtlCol="0">
            <a:spAutoFit/>
          </a:bodyPr>
          <a:lstStyle/>
          <a:p>
            <a:r>
              <a:rPr lang="sl-SI" sz="2000" dirty="0" smtClean="0">
                <a:solidFill>
                  <a:srgbClr val="7030A0"/>
                </a:solidFill>
                <a:effectLst>
                  <a:outerShdw blurRad="38100" dist="38100" dir="2700000" algn="tl">
                    <a:srgbClr val="000000">
                      <a:alpha val="43137"/>
                    </a:srgbClr>
                  </a:outerShdw>
                </a:effectLst>
              </a:rPr>
              <a:t>BOROVNIČEV</a:t>
            </a:r>
            <a:endParaRPr lang="sl-SI" sz="2000" dirty="0">
              <a:solidFill>
                <a:srgbClr val="7030A0"/>
              </a:solidFill>
              <a:effectLst>
                <a:outerShdw blurRad="38100" dist="38100" dir="2700000" algn="tl">
                  <a:srgbClr val="000000">
                    <a:alpha val="43137"/>
                  </a:srgbClr>
                </a:outerShdw>
              </a:effectLst>
            </a:endParaRPr>
          </a:p>
        </p:txBody>
      </p:sp>
      <p:sp>
        <p:nvSpPr>
          <p:cNvPr id="8" name="PoljeZBesedilom 7"/>
          <p:cNvSpPr txBox="1"/>
          <p:nvPr/>
        </p:nvSpPr>
        <p:spPr>
          <a:xfrm>
            <a:off x="8190411" y="1952328"/>
            <a:ext cx="2599509" cy="400110"/>
          </a:xfrm>
          <a:prstGeom prst="rect">
            <a:avLst/>
          </a:prstGeom>
          <a:noFill/>
        </p:spPr>
        <p:txBody>
          <a:bodyPr wrap="square" rtlCol="0">
            <a:spAutoFit/>
          </a:bodyPr>
          <a:lstStyle/>
          <a:p>
            <a:r>
              <a:rPr lang="sl-SI" sz="2000" dirty="0" smtClean="0">
                <a:solidFill>
                  <a:schemeClr val="accent2">
                    <a:lumMod val="75000"/>
                  </a:schemeClr>
                </a:solidFill>
                <a:effectLst>
                  <a:outerShdw blurRad="38100" dist="38100" dir="2700000" algn="tl">
                    <a:srgbClr val="000000">
                      <a:alpha val="43137"/>
                    </a:srgbClr>
                  </a:outerShdw>
                </a:effectLst>
              </a:rPr>
              <a:t>LEŠNIKOV</a:t>
            </a:r>
            <a:endParaRPr lang="sl-SI" sz="2000" dirty="0">
              <a:solidFill>
                <a:schemeClr val="accent2">
                  <a:lumMod val="75000"/>
                </a:schemeClr>
              </a:solidFill>
              <a:effectLst>
                <a:outerShdw blurRad="38100" dist="38100" dir="2700000" algn="tl">
                  <a:srgbClr val="000000">
                    <a:alpha val="43137"/>
                  </a:srgbClr>
                </a:outerShdw>
              </a:effectLst>
            </a:endParaRPr>
          </a:p>
        </p:txBody>
      </p:sp>
      <p:sp>
        <p:nvSpPr>
          <p:cNvPr id="9" name="PoljeZBesedilom 8"/>
          <p:cNvSpPr txBox="1"/>
          <p:nvPr/>
        </p:nvSpPr>
        <p:spPr>
          <a:xfrm>
            <a:off x="5695405" y="3927874"/>
            <a:ext cx="3017519" cy="461665"/>
          </a:xfrm>
          <a:prstGeom prst="rect">
            <a:avLst/>
          </a:prstGeom>
          <a:noFill/>
        </p:spPr>
        <p:txBody>
          <a:bodyPr wrap="square" rtlCol="0">
            <a:spAutoFit/>
          </a:bodyPr>
          <a:lstStyle/>
          <a:p>
            <a:r>
              <a:rPr lang="sl-SI" sz="2400" b="1" dirty="0" smtClean="0">
                <a:solidFill>
                  <a:srgbClr val="FF0000"/>
                </a:solidFill>
              </a:rPr>
              <a:t>SLADOLED</a:t>
            </a:r>
            <a:endParaRPr lang="sl-SI" sz="2400" b="1" dirty="0">
              <a:solidFill>
                <a:srgbClr val="FF0000"/>
              </a:solidFill>
            </a:endParaRPr>
          </a:p>
        </p:txBody>
      </p:sp>
      <p:sp>
        <p:nvSpPr>
          <p:cNvPr id="10" name="PoljeZBesedilom 9"/>
          <p:cNvSpPr txBox="1"/>
          <p:nvPr/>
        </p:nvSpPr>
        <p:spPr>
          <a:xfrm>
            <a:off x="8464731" y="3422348"/>
            <a:ext cx="2194560" cy="400110"/>
          </a:xfrm>
          <a:prstGeom prst="rect">
            <a:avLst/>
          </a:prstGeom>
          <a:noFill/>
        </p:spPr>
        <p:txBody>
          <a:bodyPr wrap="square" rtlCol="0">
            <a:spAutoFit/>
          </a:bodyPr>
          <a:lstStyle/>
          <a:p>
            <a:r>
              <a:rPr lang="sl-SI" sz="2000" dirty="0" smtClean="0">
                <a:solidFill>
                  <a:srgbClr val="00B050"/>
                </a:solidFill>
                <a:effectLst>
                  <a:outerShdw blurRad="38100" dist="38100" dir="2700000" algn="tl">
                    <a:srgbClr val="000000">
                      <a:alpha val="43137"/>
                    </a:srgbClr>
                  </a:outerShdw>
                </a:effectLst>
              </a:rPr>
              <a:t>VANILIJEV</a:t>
            </a:r>
            <a:endParaRPr lang="sl-SI" sz="2000" dirty="0">
              <a:solidFill>
                <a:srgbClr val="00B050"/>
              </a:solidFill>
              <a:effectLst>
                <a:outerShdw blurRad="38100" dist="38100" dir="2700000" algn="tl">
                  <a:srgbClr val="000000">
                    <a:alpha val="43137"/>
                  </a:srgbClr>
                </a:outerShdw>
              </a:effectLst>
            </a:endParaRPr>
          </a:p>
        </p:txBody>
      </p:sp>
      <p:sp>
        <p:nvSpPr>
          <p:cNvPr id="11" name="PoljeZBesedilom 10"/>
          <p:cNvSpPr txBox="1"/>
          <p:nvPr/>
        </p:nvSpPr>
        <p:spPr>
          <a:xfrm>
            <a:off x="9248502" y="2546013"/>
            <a:ext cx="2024743" cy="400110"/>
          </a:xfrm>
          <a:prstGeom prst="rect">
            <a:avLst/>
          </a:prstGeom>
          <a:noFill/>
        </p:spPr>
        <p:txBody>
          <a:bodyPr wrap="square" rtlCol="0">
            <a:spAutoFit/>
          </a:bodyPr>
          <a:lstStyle/>
          <a:p>
            <a:r>
              <a:rPr lang="sl-SI" sz="2000" dirty="0" smtClean="0">
                <a:solidFill>
                  <a:srgbClr val="00B0F0"/>
                </a:solidFill>
                <a:effectLst>
                  <a:outerShdw blurRad="38100" dist="38100" dir="2700000" algn="tl">
                    <a:srgbClr val="000000">
                      <a:alpha val="43137"/>
                    </a:srgbClr>
                  </a:outerShdw>
                </a:effectLst>
              </a:rPr>
              <a:t>MARELIČNI</a:t>
            </a:r>
            <a:endParaRPr lang="sl-SI" sz="2000" dirty="0">
              <a:solidFill>
                <a:srgbClr val="00B0F0"/>
              </a:solidFill>
              <a:effectLst>
                <a:outerShdw blurRad="38100" dist="38100" dir="2700000" algn="tl">
                  <a:srgbClr val="000000">
                    <a:alpha val="43137"/>
                  </a:srgbClr>
                </a:outerShdw>
              </a:effectLst>
            </a:endParaRPr>
          </a:p>
        </p:txBody>
      </p:sp>
      <p:sp>
        <p:nvSpPr>
          <p:cNvPr id="3" name="PoljeZBesedilom 2"/>
          <p:cNvSpPr txBox="1"/>
          <p:nvPr/>
        </p:nvSpPr>
        <p:spPr>
          <a:xfrm>
            <a:off x="1463040" y="4827745"/>
            <a:ext cx="10280470" cy="1538883"/>
          </a:xfrm>
          <a:prstGeom prst="rect">
            <a:avLst/>
          </a:prstGeom>
          <a:noFill/>
        </p:spPr>
        <p:txBody>
          <a:bodyPr wrap="square" rtlCol="0">
            <a:spAutoFit/>
          </a:bodyPr>
          <a:lstStyle/>
          <a:p>
            <a:r>
              <a:rPr lang="sl-SI" sz="2000" b="1" dirty="0" smtClean="0">
                <a:solidFill>
                  <a:srgbClr val="C00000"/>
                </a:solidFill>
              </a:rPr>
              <a:t>VRSTNI PRIDEVNIKI NAM POVEJO, KATERE VRSTE JE KDO ALI KAJ </a:t>
            </a:r>
            <a:r>
              <a:rPr lang="sl-SI" dirty="0" smtClean="0">
                <a:solidFill>
                  <a:srgbClr val="002060"/>
                </a:solidFill>
                <a:effectLst>
                  <a:outerShdw blurRad="38100" dist="38100" dir="2700000" algn="tl">
                    <a:srgbClr val="000000">
                      <a:alpha val="43137"/>
                    </a:srgbClr>
                  </a:outerShdw>
                </a:effectLst>
              </a:rPr>
              <a:t>(NAPRAVA ALI </a:t>
            </a:r>
          </a:p>
          <a:p>
            <a:r>
              <a:rPr lang="sl-SI" dirty="0" smtClean="0">
                <a:solidFill>
                  <a:srgbClr val="002060"/>
                </a:solidFill>
                <a:effectLst>
                  <a:outerShdw blurRad="38100" dist="38100" dir="2700000" algn="tl">
                    <a:srgbClr val="000000">
                      <a:alpha val="43137"/>
                    </a:srgbClr>
                  </a:outerShdw>
                </a:effectLst>
              </a:rPr>
              <a:t>PREDMET, JED, RASTLINA, ŽIVAL, JEZIK IN PODOBNO).</a:t>
            </a:r>
          </a:p>
          <a:p>
            <a:endParaRPr lang="sl-SI" dirty="0">
              <a:solidFill>
                <a:srgbClr val="002060"/>
              </a:solidFill>
              <a:effectLst>
                <a:outerShdw blurRad="38100" dist="38100" dir="2700000" algn="tl">
                  <a:srgbClr val="000000">
                    <a:alpha val="43137"/>
                  </a:srgbClr>
                </a:outerShdw>
              </a:effectLst>
            </a:endParaRPr>
          </a:p>
          <a:p>
            <a:r>
              <a:rPr lang="sl-SI" sz="2000" dirty="0" smtClean="0">
                <a:solidFill>
                  <a:srgbClr val="FF0000"/>
                </a:solidFill>
                <a:effectLst>
                  <a:outerShdw blurRad="38100" dist="38100" dir="2700000" algn="tl">
                    <a:srgbClr val="000000">
                      <a:alpha val="43137"/>
                    </a:srgbClr>
                  </a:outerShdw>
                </a:effectLst>
              </a:rPr>
              <a:t>PO NJIH SE VPRAŠAMO </a:t>
            </a:r>
            <a:r>
              <a:rPr lang="sl-SI" sz="2000" b="1" dirty="0" smtClean="0">
                <a:solidFill>
                  <a:srgbClr val="FF0000"/>
                </a:solidFill>
                <a:effectLst>
                  <a:outerShdw blurRad="38100" dist="38100" dir="2700000" algn="tl">
                    <a:srgbClr val="000000">
                      <a:alpha val="43137"/>
                    </a:srgbClr>
                  </a:outerShdw>
                </a:effectLst>
              </a:rPr>
              <a:t>KATERI?</a:t>
            </a:r>
            <a:r>
              <a:rPr lang="sl-SI" sz="2000" dirty="0" smtClean="0">
                <a:solidFill>
                  <a:srgbClr val="FF0000"/>
                </a:solidFill>
                <a:effectLst>
                  <a:outerShdw blurRad="38100" dist="38100" dir="2700000" algn="tl">
                    <a:srgbClr val="000000">
                      <a:alpha val="43137"/>
                    </a:srgbClr>
                  </a:outerShdw>
                </a:effectLst>
              </a:rPr>
              <a:t> </a:t>
            </a:r>
            <a:r>
              <a:rPr lang="sl-SI" dirty="0" smtClean="0">
                <a:solidFill>
                  <a:srgbClr val="002060"/>
                </a:solidFill>
                <a:effectLst>
                  <a:outerShdw blurRad="38100" dist="38100" dir="2700000" algn="tl">
                    <a:srgbClr val="000000">
                      <a:alpha val="43137"/>
                    </a:srgbClr>
                  </a:outerShdw>
                </a:effectLst>
              </a:rPr>
              <a:t>(vlak) </a:t>
            </a:r>
            <a:r>
              <a:rPr lang="sl-SI" b="1" dirty="0" smtClean="0">
                <a:solidFill>
                  <a:srgbClr val="FF0000"/>
                </a:solidFill>
                <a:effectLst>
                  <a:outerShdw blurRad="38100" dist="38100" dir="2700000" algn="tl">
                    <a:srgbClr val="000000">
                      <a:alpha val="43137"/>
                    </a:srgbClr>
                  </a:outerShdw>
                </a:effectLst>
              </a:rPr>
              <a:t>KATERA?</a:t>
            </a:r>
            <a:r>
              <a:rPr lang="sl-SI" dirty="0" smtClean="0">
                <a:solidFill>
                  <a:srgbClr val="002060"/>
                </a:solidFill>
                <a:effectLst>
                  <a:outerShdw blurRad="38100" dist="38100" dir="2700000" algn="tl">
                    <a:srgbClr val="000000">
                      <a:alpha val="43137"/>
                    </a:srgbClr>
                  </a:outerShdw>
                </a:effectLst>
              </a:rPr>
              <a:t> (juha) </a:t>
            </a:r>
            <a:r>
              <a:rPr lang="sl-SI" b="1" dirty="0" smtClean="0">
                <a:solidFill>
                  <a:srgbClr val="FF0000"/>
                </a:solidFill>
                <a:effectLst>
                  <a:outerShdw blurRad="38100" dist="38100" dir="2700000" algn="tl">
                    <a:srgbClr val="000000">
                      <a:alpha val="43137"/>
                    </a:srgbClr>
                  </a:outerShdw>
                </a:effectLst>
              </a:rPr>
              <a:t>KATERO? </a:t>
            </a:r>
            <a:r>
              <a:rPr lang="sl-SI" dirty="0" smtClean="0">
                <a:solidFill>
                  <a:srgbClr val="002060"/>
                </a:solidFill>
                <a:effectLst>
                  <a:outerShdw blurRad="38100" dist="38100" dir="2700000" algn="tl">
                    <a:srgbClr val="000000">
                      <a:alpha val="43137"/>
                    </a:srgbClr>
                  </a:outerShdw>
                </a:effectLst>
              </a:rPr>
              <a:t>(letalo)</a:t>
            </a:r>
          </a:p>
          <a:p>
            <a:endParaRPr lang="sl-SI"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358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28801" y="624109"/>
            <a:ext cx="9675812" cy="5045171"/>
          </a:xfrm>
        </p:spPr>
        <p:txBody>
          <a:bodyPr>
            <a:normAutofit/>
          </a:bodyPr>
          <a:lstStyle/>
          <a:p>
            <a:pPr algn="ctr"/>
            <a:r>
              <a:rPr lang="sl-SI" sz="2400" b="1" dirty="0" smtClean="0">
                <a:solidFill>
                  <a:srgbClr val="C00000"/>
                </a:solidFill>
                <a:effectLst>
                  <a:outerShdw blurRad="38100" dist="38100" dir="2700000" algn="tl">
                    <a:srgbClr val="000000">
                      <a:alpha val="43137"/>
                    </a:srgbClr>
                  </a:outerShdw>
                </a:effectLst>
              </a:rPr>
              <a:t/>
            </a:r>
            <a:br>
              <a:rPr lang="sl-SI" sz="2400" b="1" dirty="0" smtClean="0">
                <a:solidFill>
                  <a:srgbClr val="C00000"/>
                </a:solidFill>
                <a:effectLst>
                  <a:outerShdw blurRad="38100" dist="38100" dir="2700000" algn="tl">
                    <a:srgbClr val="000000">
                      <a:alpha val="43137"/>
                    </a:srgbClr>
                  </a:outerShdw>
                </a:effectLst>
              </a:rPr>
            </a:br>
            <a:r>
              <a:rPr lang="sl-SI" sz="2400" b="1" dirty="0" smtClean="0">
                <a:solidFill>
                  <a:schemeClr val="accent1"/>
                </a:solidFill>
                <a:effectLst>
                  <a:outerShdw blurRad="38100" dist="38100" dir="2700000" algn="tl">
                    <a:srgbClr val="000000">
                      <a:alpha val="43137"/>
                    </a:srgbClr>
                  </a:outerShdw>
                </a:effectLst>
              </a:rPr>
              <a:t/>
            </a:r>
            <a:br>
              <a:rPr lang="sl-SI" sz="2400" b="1" dirty="0" smtClean="0">
                <a:solidFill>
                  <a:schemeClr val="accent1"/>
                </a:solidFill>
                <a:effectLst>
                  <a:outerShdw blurRad="38100" dist="38100" dir="2700000" algn="tl">
                    <a:srgbClr val="000000">
                      <a:alpha val="43137"/>
                    </a:srgbClr>
                  </a:outerShdw>
                </a:effectLst>
              </a:rPr>
            </a:br>
            <a:r>
              <a:rPr lang="sl-SI" sz="2400" b="1" dirty="0" smtClean="0">
                <a:solidFill>
                  <a:schemeClr val="accent1"/>
                </a:solidFill>
                <a:effectLst>
                  <a:outerShdw blurRad="38100" dist="38100" dir="2700000" algn="tl">
                    <a:srgbClr val="000000">
                      <a:alpha val="43137"/>
                    </a:srgbClr>
                  </a:outerShdw>
                </a:effectLst>
              </a:rPr>
              <a:t/>
            </a:r>
            <a:br>
              <a:rPr lang="sl-SI" sz="2400" b="1" dirty="0" smtClean="0">
                <a:solidFill>
                  <a:schemeClr val="accent1"/>
                </a:solidFill>
                <a:effectLst>
                  <a:outerShdw blurRad="38100" dist="38100" dir="2700000" algn="tl">
                    <a:srgbClr val="000000">
                      <a:alpha val="43137"/>
                    </a:srgbClr>
                  </a:outerShdw>
                </a:effectLst>
              </a:rPr>
            </a:br>
            <a:r>
              <a:rPr lang="sl-SI" sz="2000" b="1" dirty="0" smtClean="0">
                <a:solidFill>
                  <a:srgbClr val="FF0000"/>
                </a:solidFill>
                <a:effectLst>
                  <a:outerShdw blurRad="38100" dist="38100" dir="2700000" algn="tl">
                    <a:srgbClr val="000000">
                      <a:alpha val="43137"/>
                    </a:srgbClr>
                  </a:outerShdw>
                </a:effectLst>
              </a:rPr>
              <a:t>JEZIK</a:t>
            </a:r>
            <a:r>
              <a:rPr lang="sl-SI" sz="2000" dirty="0" smtClean="0">
                <a:solidFill>
                  <a:srgbClr val="00B050"/>
                </a:solidFill>
                <a:effectLst>
                  <a:outerShdw blurRad="38100" dist="38100" dir="2700000" algn="tl">
                    <a:srgbClr val="000000">
                      <a:alpha val="43137"/>
                    </a:srgbClr>
                  </a:outerShdw>
                </a:effectLst>
              </a:rPr>
              <a:t/>
            </a:r>
            <a:br>
              <a:rPr lang="sl-SI" sz="2000" dirty="0" smtClean="0">
                <a:solidFill>
                  <a:srgbClr val="00B050"/>
                </a:solidFill>
                <a:effectLst>
                  <a:outerShdw blurRad="38100" dist="38100" dir="2700000" algn="tl">
                    <a:srgbClr val="000000">
                      <a:alpha val="43137"/>
                    </a:srgbClr>
                  </a:outerShdw>
                </a:effectLst>
              </a:rPr>
            </a:br>
            <a:endParaRPr lang="sl-SI" sz="2000" dirty="0">
              <a:solidFill>
                <a:srgbClr val="00B05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857693" y="5992279"/>
            <a:ext cx="9646920" cy="558589"/>
          </a:xfrm>
        </p:spPr>
        <p:txBody>
          <a:bodyPr/>
          <a:lstStyle/>
          <a:p>
            <a:endParaRPr lang="sl-SI" dirty="0"/>
          </a:p>
        </p:txBody>
      </p:sp>
      <p:sp>
        <p:nvSpPr>
          <p:cNvPr id="4" name="PoljeZBesedilom 3"/>
          <p:cNvSpPr txBox="1"/>
          <p:nvPr/>
        </p:nvSpPr>
        <p:spPr>
          <a:xfrm>
            <a:off x="4049485" y="1933303"/>
            <a:ext cx="1685109" cy="369332"/>
          </a:xfrm>
          <a:prstGeom prst="rect">
            <a:avLst/>
          </a:prstGeom>
          <a:noFill/>
        </p:spPr>
        <p:txBody>
          <a:bodyPr wrap="square" rtlCol="0">
            <a:spAutoFit/>
          </a:bodyPr>
          <a:lstStyle/>
          <a:p>
            <a:r>
              <a:rPr lang="sl-SI" dirty="0" smtClean="0">
                <a:solidFill>
                  <a:srgbClr val="0070C0"/>
                </a:solidFill>
                <a:effectLst>
                  <a:outerShdw blurRad="38100" dist="38100" dir="2700000" algn="tl">
                    <a:srgbClr val="000000">
                      <a:alpha val="43137"/>
                    </a:srgbClr>
                  </a:outerShdw>
                </a:effectLst>
              </a:rPr>
              <a:t>SLOVENSKI</a:t>
            </a:r>
            <a:endParaRPr lang="sl-SI" dirty="0">
              <a:solidFill>
                <a:srgbClr val="0070C0"/>
              </a:solidFill>
              <a:effectLst>
                <a:outerShdw blurRad="38100" dist="38100" dir="2700000" algn="tl">
                  <a:srgbClr val="000000">
                    <a:alpha val="43137"/>
                  </a:srgbClr>
                </a:outerShdw>
              </a:effectLst>
            </a:endParaRPr>
          </a:p>
        </p:txBody>
      </p:sp>
      <p:sp>
        <p:nvSpPr>
          <p:cNvPr id="5" name="PoljeZBesedilom 4"/>
          <p:cNvSpPr txBox="1"/>
          <p:nvPr/>
        </p:nvSpPr>
        <p:spPr>
          <a:xfrm>
            <a:off x="7694023" y="1240971"/>
            <a:ext cx="2037806" cy="369332"/>
          </a:xfrm>
          <a:prstGeom prst="rect">
            <a:avLst/>
          </a:prstGeom>
          <a:noFill/>
        </p:spPr>
        <p:txBody>
          <a:bodyPr wrap="square" rtlCol="0">
            <a:spAutoFit/>
          </a:bodyPr>
          <a:lstStyle/>
          <a:p>
            <a:r>
              <a:rPr lang="sl-SI" dirty="0" smtClean="0">
                <a:solidFill>
                  <a:srgbClr val="0070C0"/>
                </a:solidFill>
                <a:effectLst>
                  <a:outerShdw blurRad="38100" dist="38100" dir="2700000" algn="tl">
                    <a:srgbClr val="000000">
                      <a:alpha val="43137"/>
                    </a:srgbClr>
                  </a:outerShdw>
                </a:effectLst>
              </a:rPr>
              <a:t>ANGLEŠKI</a:t>
            </a:r>
            <a:endParaRPr lang="sl-SI" dirty="0">
              <a:solidFill>
                <a:srgbClr val="0070C0"/>
              </a:solidFill>
              <a:effectLst>
                <a:outerShdw blurRad="38100" dist="38100" dir="2700000" algn="tl">
                  <a:srgbClr val="000000">
                    <a:alpha val="43137"/>
                  </a:srgbClr>
                </a:outerShdw>
              </a:effectLst>
            </a:endParaRPr>
          </a:p>
        </p:txBody>
      </p:sp>
      <p:sp>
        <p:nvSpPr>
          <p:cNvPr id="7" name="PoljeZBesedilom 6"/>
          <p:cNvSpPr txBox="1"/>
          <p:nvPr/>
        </p:nvSpPr>
        <p:spPr>
          <a:xfrm>
            <a:off x="3788229" y="1240971"/>
            <a:ext cx="1658982" cy="369332"/>
          </a:xfrm>
          <a:prstGeom prst="rect">
            <a:avLst/>
          </a:prstGeom>
          <a:noFill/>
        </p:spPr>
        <p:txBody>
          <a:bodyPr wrap="square" rtlCol="0">
            <a:spAutoFit/>
          </a:bodyPr>
          <a:lstStyle/>
          <a:p>
            <a:r>
              <a:rPr lang="sl-SI" dirty="0" smtClean="0">
                <a:solidFill>
                  <a:srgbClr val="0070C0"/>
                </a:solidFill>
                <a:effectLst>
                  <a:outerShdw blurRad="38100" dist="38100" dir="2700000" algn="tl">
                    <a:srgbClr val="000000">
                      <a:alpha val="43137"/>
                    </a:srgbClr>
                  </a:outerShdw>
                </a:effectLst>
              </a:rPr>
              <a:t>NEMŠKI</a:t>
            </a:r>
            <a:endParaRPr lang="sl-SI" dirty="0">
              <a:solidFill>
                <a:srgbClr val="0070C0"/>
              </a:solidFill>
              <a:effectLst>
                <a:outerShdw blurRad="38100" dist="38100" dir="2700000" algn="tl">
                  <a:srgbClr val="000000">
                    <a:alpha val="43137"/>
                  </a:srgbClr>
                </a:outerShdw>
              </a:effectLst>
            </a:endParaRPr>
          </a:p>
        </p:txBody>
      </p:sp>
      <p:sp>
        <p:nvSpPr>
          <p:cNvPr id="8" name="PoljeZBesedilom 7"/>
          <p:cNvSpPr txBox="1"/>
          <p:nvPr/>
        </p:nvSpPr>
        <p:spPr>
          <a:xfrm>
            <a:off x="8007531" y="1828800"/>
            <a:ext cx="1742896" cy="369332"/>
          </a:xfrm>
          <a:prstGeom prst="rect">
            <a:avLst/>
          </a:prstGeom>
          <a:noFill/>
        </p:spPr>
        <p:txBody>
          <a:bodyPr wrap="square" rtlCol="0">
            <a:spAutoFit/>
          </a:bodyPr>
          <a:lstStyle/>
          <a:p>
            <a:r>
              <a:rPr lang="sl-SI" dirty="0" smtClean="0">
                <a:solidFill>
                  <a:srgbClr val="0070C0"/>
                </a:solidFill>
                <a:effectLst>
                  <a:outerShdw blurRad="38100" dist="38100" dir="2700000" algn="tl">
                    <a:srgbClr val="000000">
                      <a:alpha val="43137"/>
                    </a:srgbClr>
                  </a:outerShdw>
                </a:effectLst>
              </a:rPr>
              <a:t>ITALIJANSKI</a:t>
            </a:r>
            <a:endParaRPr lang="sl-SI" dirty="0">
              <a:solidFill>
                <a:srgbClr val="0070C0"/>
              </a:solidFill>
              <a:effectLst>
                <a:outerShdw blurRad="38100" dist="38100" dir="2700000" algn="tl">
                  <a:srgbClr val="000000">
                    <a:alpha val="43137"/>
                  </a:srgbClr>
                </a:outerShdw>
              </a:effectLst>
            </a:endParaRPr>
          </a:p>
        </p:txBody>
      </p:sp>
      <p:sp>
        <p:nvSpPr>
          <p:cNvPr id="9" name="PoljeZBesedilom 8"/>
          <p:cNvSpPr txBox="1"/>
          <p:nvPr/>
        </p:nvSpPr>
        <p:spPr>
          <a:xfrm>
            <a:off x="6065816" y="2211195"/>
            <a:ext cx="1201781" cy="369332"/>
          </a:xfrm>
          <a:prstGeom prst="rect">
            <a:avLst/>
          </a:prstGeom>
          <a:noFill/>
        </p:spPr>
        <p:txBody>
          <a:bodyPr wrap="square" rtlCol="0">
            <a:spAutoFit/>
          </a:bodyPr>
          <a:lstStyle/>
          <a:p>
            <a:r>
              <a:rPr lang="sl-SI" dirty="0" smtClean="0">
                <a:solidFill>
                  <a:srgbClr val="0070C0"/>
                </a:solidFill>
                <a:effectLst>
                  <a:outerShdw blurRad="38100" dist="38100" dir="2700000" algn="tl">
                    <a:srgbClr val="000000">
                      <a:alpha val="43137"/>
                    </a:srgbClr>
                  </a:outerShdw>
                </a:effectLst>
              </a:rPr>
              <a:t>HRVAŠKI</a:t>
            </a:r>
            <a:endParaRPr lang="sl-SI" dirty="0">
              <a:solidFill>
                <a:srgbClr val="0070C0"/>
              </a:solidFill>
              <a:effectLst>
                <a:outerShdw blurRad="38100" dist="38100" dir="2700000" algn="tl">
                  <a:srgbClr val="000000">
                    <a:alpha val="43137"/>
                  </a:srgbClr>
                </a:outerShdw>
              </a:effectLst>
            </a:endParaRPr>
          </a:p>
        </p:txBody>
      </p:sp>
      <p:sp>
        <p:nvSpPr>
          <p:cNvPr id="11" name="PoljeZBesedilom 10"/>
          <p:cNvSpPr txBox="1"/>
          <p:nvPr/>
        </p:nvSpPr>
        <p:spPr>
          <a:xfrm>
            <a:off x="5734595" y="1232986"/>
            <a:ext cx="1602967" cy="369332"/>
          </a:xfrm>
          <a:prstGeom prst="rect">
            <a:avLst/>
          </a:prstGeom>
          <a:noFill/>
        </p:spPr>
        <p:txBody>
          <a:bodyPr wrap="square" rtlCol="0">
            <a:spAutoFit/>
          </a:bodyPr>
          <a:lstStyle/>
          <a:p>
            <a:r>
              <a:rPr lang="sl-SI" dirty="0" smtClean="0">
                <a:solidFill>
                  <a:srgbClr val="0070C0"/>
                </a:solidFill>
                <a:effectLst>
                  <a:outerShdw blurRad="38100" dist="38100" dir="2700000" algn="tl">
                    <a:srgbClr val="000000">
                      <a:alpha val="43137"/>
                    </a:srgbClr>
                  </a:outerShdw>
                </a:effectLst>
              </a:rPr>
              <a:t>FRANCOSKI</a:t>
            </a:r>
            <a:endParaRPr lang="sl-SI" dirty="0">
              <a:solidFill>
                <a:srgbClr val="0070C0"/>
              </a:solidFill>
              <a:effectLst>
                <a:outerShdw blurRad="38100" dist="38100" dir="2700000" algn="tl">
                  <a:srgbClr val="000000">
                    <a:alpha val="43137"/>
                  </a:srgbClr>
                </a:outerShdw>
              </a:effectLst>
            </a:endParaRPr>
          </a:p>
        </p:txBody>
      </p:sp>
      <p:sp>
        <p:nvSpPr>
          <p:cNvPr id="12" name="PoljeZBesedilom 11"/>
          <p:cNvSpPr txBox="1"/>
          <p:nvPr/>
        </p:nvSpPr>
        <p:spPr>
          <a:xfrm>
            <a:off x="3357155" y="3017521"/>
            <a:ext cx="4885508" cy="461665"/>
          </a:xfrm>
          <a:prstGeom prst="rect">
            <a:avLst/>
          </a:prstGeom>
          <a:noFill/>
        </p:spPr>
        <p:txBody>
          <a:bodyPr wrap="square" rtlCol="0">
            <a:spAutoFit/>
          </a:bodyPr>
          <a:lstStyle/>
          <a:p>
            <a:r>
              <a:rPr lang="sl-SI" sz="2400" b="1" dirty="0" smtClean="0">
                <a:solidFill>
                  <a:srgbClr val="C00000"/>
                </a:solidFill>
                <a:effectLst>
                  <a:outerShdw blurRad="38100" dist="38100" dir="2700000" algn="tl">
                    <a:srgbClr val="000000">
                      <a:alpha val="43137"/>
                    </a:srgbClr>
                  </a:outerShdw>
                </a:effectLst>
              </a:rPr>
              <a:t>KATERA?</a:t>
            </a:r>
            <a:endParaRPr lang="sl-SI" sz="2400" b="1" dirty="0">
              <a:solidFill>
                <a:srgbClr val="C00000"/>
              </a:solidFill>
              <a:effectLst>
                <a:outerShdw blurRad="38100" dist="38100" dir="2700000" algn="tl">
                  <a:srgbClr val="000000">
                    <a:alpha val="43137"/>
                  </a:srgbClr>
                </a:outerShdw>
              </a:effectLst>
            </a:endParaRPr>
          </a:p>
        </p:txBody>
      </p:sp>
      <p:sp>
        <p:nvSpPr>
          <p:cNvPr id="13" name="PoljeZBesedilom 12"/>
          <p:cNvSpPr txBox="1"/>
          <p:nvPr/>
        </p:nvSpPr>
        <p:spPr>
          <a:xfrm>
            <a:off x="3579224" y="3605350"/>
            <a:ext cx="4628900" cy="400110"/>
          </a:xfrm>
          <a:prstGeom prst="rect">
            <a:avLst/>
          </a:prstGeom>
          <a:noFill/>
        </p:spPr>
        <p:txBody>
          <a:bodyPr wrap="square" rtlCol="0">
            <a:spAutoFit/>
          </a:bodyPr>
          <a:lstStyle/>
          <a:p>
            <a:r>
              <a:rPr lang="sl-SI" sz="2000" b="1" dirty="0" smtClean="0">
                <a:solidFill>
                  <a:srgbClr val="00B0F0"/>
                </a:solidFill>
                <a:effectLst>
                  <a:outerShdw blurRad="38100" dist="38100" dir="2700000" algn="tl">
                    <a:srgbClr val="000000">
                      <a:alpha val="43137"/>
                    </a:srgbClr>
                  </a:outerShdw>
                </a:effectLst>
              </a:rPr>
              <a:t>JUHA</a:t>
            </a:r>
            <a:endParaRPr lang="sl-SI" sz="2000" b="1" dirty="0">
              <a:solidFill>
                <a:srgbClr val="00B0F0"/>
              </a:solidFill>
              <a:effectLst>
                <a:outerShdw blurRad="38100" dist="38100" dir="2700000" algn="tl">
                  <a:srgbClr val="000000">
                    <a:alpha val="43137"/>
                  </a:srgbClr>
                </a:outerShdw>
              </a:effectLst>
            </a:endParaRPr>
          </a:p>
        </p:txBody>
      </p:sp>
      <p:sp>
        <p:nvSpPr>
          <p:cNvPr id="14" name="PoljeZBesedilom 13"/>
          <p:cNvSpPr txBox="1"/>
          <p:nvPr/>
        </p:nvSpPr>
        <p:spPr>
          <a:xfrm>
            <a:off x="1828801" y="4029611"/>
            <a:ext cx="1959428" cy="369332"/>
          </a:xfrm>
          <a:prstGeom prst="rect">
            <a:avLst/>
          </a:prstGeom>
          <a:noFill/>
        </p:spPr>
        <p:txBody>
          <a:bodyPr wrap="square" rtlCol="0">
            <a:spAutoFit/>
          </a:bodyPr>
          <a:lstStyle/>
          <a:p>
            <a:r>
              <a:rPr lang="sl-SI" dirty="0" smtClean="0">
                <a:solidFill>
                  <a:srgbClr val="00B050"/>
                </a:solidFill>
                <a:effectLst>
                  <a:outerShdw blurRad="38100" dist="38100" dir="2700000" algn="tl">
                    <a:srgbClr val="000000">
                      <a:alpha val="43137"/>
                    </a:srgbClr>
                  </a:outerShdw>
                </a:effectLst>
              </a:rPr>
              <a:t>ZELENJAVNA</a:t>
            </a:r>
            <a:endParaRPr lang="sl-SI" dirty="0">
              <a:solidFill>
                <a:srgbClr val="00B050"/>
              </a:solidFill>
              <a:effectLst>
                <a:outerShdw blurRad="38100" dist="38100" dir="2700000" algn="tl">
                  <a:srgbClr val="000000">
                    <a:alpha val="43137"/>
                  </a:srgbClr>
                </a:outerShdw>
              </a:effectLst>
            </a:endParaRPr>
          </a:p>
        </p:txBody>
      </p:sp>
      <p:sp>
        <p:nvSpPr>
          <p:cNvPr id="15" name="PoljeZBesedilom 14"/>
          <p:cNvSpPr txBox="1"/>
          <p:nvPr/>
        </p:nvSpPr>
        <p:spPr>
          <a:xfrm>
            <a:off x="1857693" y="3438210"/>
            <a:ext cx="4208124" cy="369332"/>
          </a:xfrm>
          <a:prstGeom prst="rect">
            <a:avLst/>
          </a:prstGeom>
          <a:noFill/>
        </p:spPr>
        <p:txBody>
          <a:bodyPr wrap="square" rtlCol="0">
            <a:spAutoFit/>
          </a:bodyPr>
          <a:lstStyle/>
          <a:p>
            <a:r>
              <a:rPr lang="sl-SI" dirty="0" smtClean="0">
                <a:solidFill>
                  <a:srgbClr val="00B050"/>
                </a:solidFill>
                <a:effectLst>
                  <a:outerShdw blurRad="38100" dist="38100" dir="2700000" algn="tl">
                    <a:srgbClr val="000000">
                      <a:alpha val="43137"/>
                    </a:srgbClr>
                  </a:outerShdw>
                </a:effectLst>
              </a:rPr>
              <a:t>GOBOVA</a:t>
            </a:r>
            <a:endParaRPr lang="sl-SI" dirty="0">
              <a:solidFill>
                <a:srgbClr val="00B050"/>
              </a:solidFill>
              <a:effectLst>
                <a:outerShdw blurRad="38100" dist="38100" dir="2700000" algn="tl">
                  <a:srgbClr val="000000">
                    <a:alpha val="43137"/>
                  </a:srgbClr>
                </a:outerShdw>
              </a:effectLst>
            </a:endParaRPr>
          </a:p>
        </p:txBody>
      </p:sp>
      <p:sp>
        <p:nvSpPr>
          <p:cNvPr id="16" name="PoljeZBesedilom 15"/>
          <p:cNvSpPr txBox="1"/>
          <p:nvPr/>
        </p:nvSpPr>
        <p:spPr>
          <a:xfrm>
            <a:off x="4428309" y="3402823"/>
            <a:ext cx="5943599" cy="369332"/>
          </a:xfrm>
          <a:prstGeom prst="rect">
            <a:avLst/>
          </a:prstGeom>
          <a:noFill/>
        </p:spPr>
        <p:txBody>
          <a:bodyPr wrap="square" rtlCol="0">
            <a:spAutoFit/>
          </a:bodyPr>
          <a:lstStyle/>
          <a:p>
            <a:r>
              <a:rPr lang="sl-SI" dirty="0" smtClean="0">
                <a:solidFill>
                  <a:srgbClr val="00B050"/>
                </a:solidFill>
                <a:effectLst>
                  <a:outerShdw blurRad="38100" dist="38100" dir="2700000" algn="tl">
                    <a:srgbClr val="000000">
                      <a:alpha val="43137"/>
                    </a:srgbClr>
                  </a:outerShdw>
                </a:effectLst>
              </a:rPr>
              <a:t>GOVEJA</a:t>
            </a:r>
            <a:endParaRPr lang="sl-SI" dirty="0">
              <a:solidFill>
                <a:srgbClr val="00B050"/>
              </a:solidFill>
              <a:effectLst>
                <a:outerShdw blurRad="38100" dist="38100" dir="2700000" algn="tl">
                  <a:srgbClr val="000000">
                    <a:alpha val="43137"/>
                  </a:srgbClr>
                </a:outerShdw>
              </a:effectLst>
            </a:endParaRPr>
          </a:p>
        </p:txBody>
      </p:sp>
      <p:sp>
        <p:nvSpPr>
          <p:cNvPr id="17" name="PoljeZBesedilom 16"/>
          <p:cNvSpPr txBox="1"/>
          <p:nvPr/>
        </p:nvSpPr>
        <p:spPr>
          <a:xfrm>
            <a:off x="3579223" y="4398942"/>
            <a:ext cx="1593667" cy="369332"/>
          </a:xfrm>
          <a:prstGeom prst="rect">
            <a:avLst/>
          </a:prstGeom>
          <a:noFill/>
        </p:spPr>
        <p:txBody>
          <a:bodyPr wrap="square" rtlCol="0">
            <a:spAutoFit/>
          </a:bodyPr>
          <a:lstStyle/>
          <a:p>
            <a:r>
              <a:rPr lang="sl-SI" dirty="0" smtClean="0">
                <a:solidFill>
                  <a:srgbClr val="00B050"/>
                </a:solidFill>
                <a:effectLst>
                  <a:outerShdw blurRad="38100" dist="38100" dir="2700000" algn="tl">
                    <a:srgbClr val="000000">
                      <a:alpha val="43137"/>
                    </a:srgbClr>
                  </a:outerShdw>
                </a:effectLst>
              </a:rPr>
              <a:t>ČEMAŽEVA</a:t>
            </a:r>
            <a:endParaRPr lang="sl-SI" dirty="0">
              <a:solidFill>
                <a:srgbClr val="00B050"/>
              </a:solidFill>
              <a:effectLst>
                <a:outerShdw blurRad="38100" dist="38100" dir="2700000" algn="tl">
                  <a:srgbClr val="000000">
                    <a:alpha val="43137"/>
                  </a:srgbClr>
                </a:outerShdw>
              </a:effectLst>
            </a:endParaRPr>
          </a:p>
        </p:txBody>
      </p:sp>
      <p:sp>
        <p:nvSpPr>
          <p:cNvPr id="19" name="PoljeZBesedilom 18"/>
          <p:cNvSpPr txBox="1"/>
          <p:nvPr/>
        </p:nvSpPr>
        <p:spPr>
          <a:xfrm>
            <a:off x="4558937" y="3916180"/>
            <a:ext cx="5191490" cy="369332"/>
          </a:xfrm>
          <a:prstGeom prst="rect">
            <a:avLst/>
          </a:prstGeom>
          <a:noFill/>
        </p:spPr>
        <p:txBody>
          <a:bodyPr wrap="square" rtlCol="0">
            <a:spAutoFit/>
          </a:bodyPr>
          <a:lstStyle/>
          <a:p>
            <a:r>
              <a:rPr lang="sl-SI" dirty="0" smtClean="0">
                <a:solidFill>
                  <a:srgbClr val="00B050"/>
                </a:solidFill>
                <a:effectLst>
                  <a:outerShdw blurRad="38100" dist="38100" dir="2700000" algn="tl">
                    <a:srgbClr val="000000">
                      <a:alpha val="43137"/>
                    </a:srgbClr>
                  </a:outerShdw>
                </a:effectLst>
              </a:rPr>
              <a:t>KORENČKOVA</a:t>
            </a:r>
            <a:endParaRPr lang="sl-SI" dirty="0">
              <a:solidFill>
                <a:srgbClr val="00B050"/>
              </a:solidFill>
              <a:effectLst>
                <a:outerShdw blurRad="38100" dist="38100" dir="2700000" algn="tl">
                  <a:srgbClr val="000000">
                    <a:alpha val="43137"/>
                  </a:srgbClr>
                </a:outerShdw>
              </a:effectLst>
            </a:endParaRPr>
          </a:p>
        </p:txBody>
      </p:sp>
      <p:sp>
        <p:nvSpPr>
          <p:cNvPr id="20" name="PoljeZBesedilom 19"/>
          <p:cNvSpPr txBox="1"/>
          <p:nvPr/>
        </p:nvSpPr>
        <p:spPr>
          <a:xfrm>
            <a:off x="5734594" y="624109"/>
            <a:ext cx="1815737" cy="461665"/>
          </a:xfrm>
          <a:prstGeom prst="rect">
            <a:avLst/>
          </a:prstGeom>
          <a:noFill/>
        </p:spPr>
        <p:txBody>
          <a:bodyPr wrap="square" rtlCol="0">
            <a:spAutoFit/>
          </a:bodyPr>
          <a:lstStyle/>
          <a:p>
            <a:r>
              <a:rPr lang="sl-SI" sz="2400" b="1" dirty="0" smtClean="0">
                <a:solidFill>
                  <a:srgbClr val="C00000"/>
                </a:solidFill>
                <a:effectLst>
                  <a:outerShdw blurRad="38100" dist="38100" dir="2700000" algn="tl">
                    <a:srgbClr val="000000">
                      <a:alpha val="43137"/>
                    </a:srgbClr>
                  </a:outerShdw>
                </a:effectLst>
              </a:rPr>
              <a:t>KATERI?</a:t>
            </a:r>
            <a:endParaRPr lang="sl-SI" sz="2400" b="1" dirty="0">
              <a:solidFill>
                <a:srgbClr val="C00000"/>
              </a:solidFill>
              <a:effectLst>
                <a:outerShdw blurRad="38100" dist="38100" dir="2700000" algn="tl">
                  <a:srgbClr val="000000">
                    <a:alpha val="43137"/>
                  </a:srgbClr>
                </a:outerShdw>
              </a:effectLst>
            </a:endParaRPr>
          </a:p>
        </p:txBody>
      </p:sp>
      <p:sp>
        <p:nvSpPr>
          <p:cNvPr id="21" name="PoljeZBesedilom 20"/>
          <p:cNvSpPr txBox="1"/>
          <p:nvPr/>
        </p:nvSpPr>
        <p:spPr>
          <a:xfrm>
            <a:off x="8242664" y="3009342"/>
            <a:ext cx="1828798" cy="461665"/>
          </a:xfrm>
          <a:prstGeom prst="rect">
            <a:avLst/>
          </a:prstGeom>
          <a:noFill/>
        </p:spPr>
        <p:txBody>
          <a:bodyPr wrap="square" rtlCol="0">
            <a:spAutoFit/>
          </a:bodyPr>
          <a:lstStyle/>
          <a:p>
            <a:r>
              <a:rPr lang="sl-SI" sz="2400" b="1" dirty="0" smtClean="0">
                <a:solidFill>
                  <a:srgbClr val="C00000"/>
                </a:solidFill>
                <a:effectLst>
                  <a:outerShdw blurRad="38100" dist="38100" dir="2700000" algn="tl">
                    <a:srgbClr val="000000">
                      <a:alpha val="43137"/>
                    </a:srgbClr>
                  </a:outerShdw>
                </a:effectLst>
              </a:rPr>
              <a:t>KATERO?</a:t>
            </a:r>
            <a:endParaRPr lang="sl-SI" sz="2400" b="1" dirty="0">
              <a:solidFill>
                <a:srgbClr val="C00000"/>
              </a:solidFill>
              <a:effectLst>
                <a:outerShdw blurRad="38100" dist="38100" dir="2700000" algn="tl">
                  <a:srgbClr val="000000">
                    <a:alpha val="43137"/>
                  </a:srgbClr>
                </a:outerShdw>
              </a:effectLst>
            </a:endParaRPr>
          </a:p>
        </p:txBody>
      </p:sp>
      <p:sp>
        <p:nvSpPr>
          <p:cNvPr id="22" name="PoljeZBesedilom 21"/>
          <p:cNvSpPr txBox="1"/>
          <p:nvPr/>
        </p:nvSpPr>
        <p:spPr>
          <a:xfrm>
            <a:off x="8477793" y="3605350"/>
            <a:ext cx="1593669" cy="400110"/>
          </a:xfrm>
          <a:prstGeom prst="rect">
            <a:avLst/>
          </a:prstGeom>
          <a:noFill/>
        </p:spPr>
        <p:txBody>
          <a:bodyPr wrap="square" rtlCol="0">
            <a:spAutoFit/>
          </a:bodyPr>
          <a:lstStyle/>
          <a:p>
            <a:r>
              <a:rPr lang="sl-SI" sz="2000" b="1" dirty="0" smtClean="0">
                <a:solidFill>
                  <a:srgbClr val="00B050"/>
                </a:solidFill>
                <a:effectLst>
                  <a:outerShdw blurRad="38100" dist="38100" dir="2700000" algn="tl">
                    <a:srgbClr val="000000">
                      <a:alpha val="43137"/>
                    </a:srgbClr>
                  </a:outerShdw>
                </a:effectLst>
              </a:rPr>
              <a:t>LETALO</a:t>
            </a:r>
            <a:endParaRPr lang="sl-SI" sz="2000" b="1" dirty="0">
              <a:solidFill>
                <a:srgbClr val="00B050"/>
              </a:solidFill>
              <a:effectLst>
                <a:outerShdw blurRad="38100" dist="38100" dir="2700000" algn="tl">
                  <a:srgbClr val="000000">
                    <a:alpha val="43137"/>
                  </a:srgbClr>
                </a:outerShdw>
              </a:effectLst>
            </a:endParaRPr>
          </a:p>
        </p:txBody>
      </p:sp>
      <p:sp>
        <p:nvSpPr>
          <p:cNvPr id="23" name="PoljeZBesedilom 22"/>
          <p:cNvSpPr txBox="1"/>
          <p:nvPr/>
        </p:nvSpPr>
        <p:spPr>
          <a:xfrm>
            <a:off x="10071462" y="3605350"/>
            <a:ext cx="1702820" cy="369332"/>
          </a:xfrm>
          <a:prstGeom prst="rect">
            <a:avLst/>
          </a:prstGeom>
          <a:noFill/>
        </p:spPr>
        <p:txBody>
          <a:bodyPr wrap="square" rtlCol="0">
            <a:spAutoFit/>
          </a:bodyPr>
          <a:lstStyle/>
          <a:p>
            <a:r>
              <a:rPr lang="sl-SI" dirty="0" smtClean="0">
                <a:solidFill>
                  <a:srgbClr val="7030A0"/>
                </a:solidFill>
                <a:effectLst>
                  <a:outerShdw blurRad="38100" dist="38100" dir="2700000" algn="tl">
                    <a:srgbClr val="000000">
                      <a:alpha val="43137"/>
                    </a:srgbClr>
                  </a:outerShdw>
                </a:effectLst>
              </a:rPr>
              <a:t>POTNIŠKO</a:t>
            </a:r>
            <a:endParaRPr lang="sl-SI" dirty="0">
              <a:solidFill>
                <a:srgbClr val="7030A0"/>
              </a:solidFill>
              <a:effectLst>
                <a:outerShdw blurRad="38100" dist="38100" dir="2700000" algn="tl">
                  <a:srgbClr val="000000">
                    <a:alpha val="43137"/>
                  </a:srgbClr>
                </a:outerShdw>
              </a:effectLst>
            </a:endParaRPr>
          </a:p>
        </p:txBody>
      </p:sp>
      <p:sp>
        <p:nvSpPr>
          <p:cNvPr id="24" name="PoljeZBesedilom 23"/>
          <p:cNvSpPr txBox="1"/>
          <p:nvPr/>
        </p:nvSpPr>
        <p:spPr>
          <a:xfrm>
            <a:off x="6914902" y="3538904"/>
            <a:ext cx="1456065" cy="369332"/>
          </a:xfrm>
          <a:prstGeom prst="rect">
            <a:avLst/>
          </a:prstGeom>
          <a:noFill/>
        </p:spPr>
        <p:txBody>
          <a:bodyPr wrap="square" rtlCol="0">
            <a:spAutoFit/>
          </a:bodyPr>
          <a:lstStyle/>
          <a:p>
            <a:r>
              <a:rPr lang="sl-SI" dirty="0" smtClean="0">
                <a:solidFill>
                  <a:srgbClr val="7030A0"/>
                </a:solidFill>
                <a:effectLst>
                  <a:outerShdw blurRad="38100" dist="38100" dir="2700000" algn="tl">
                    <a:srgbClr val="000000">
                      <a:alpha val="43137"/>
                    </a:srgbClr>
                  </a:outerShdw>
                </a:effectLst>
              </a:rPr>
              <a:t>TOVORNO</a:t>
            </a:r>
            <a:endParaRPr lang="sl-SI" dirty="0">
              <a:solidFill>
                <a:srgbClr val="7030A0"/>
              </a:solidFill>
              <a:effectLst>
                <a:outerShdw blurRad="38100" dist="38100" dir="2700000" algn="tl">
                  <a:srgbClr val="000000">
                    <a:alpha val="43137"/>
                  </a:srgbClr>
                </a:outerShdw>
              </a:effectLst>
            </a:endParaRPr>
          </a:p>
        </p:txBody>
      </p:sp>
      <p:sp>
        <p:nvSpPr>
          <p:cNvPr id="28" name="PoljeZBesedilom 27"/>
          <p:cNvSpPr txBox="1"/>
          <p:nvPr/>
        </p:nvSpPr>
        <p:spPr>
          <a:xfrm>
            <a:off x="8208124" y="4389017"/>
            <a:ext cx="2163784" cy="369332"/>
          </a:xfrm>
          <a:prstGeom prst="rect">
            <a:avLst/>
          </a:prstGeom>
          <a:noFill/>
        </p:spPr>
        <p:txBody>
          <a:bodyPr wrap="square" rtlCol="0">
            <a:spAutoFit/>
          </a:bodyPr>
          <a:lstStyle/>
          <a:p>
            <a:r>
              <a:rPr lang="sl-SI" dirty="0" smtClean="0">
                <a:solidFill>
                  <a:srgbClr val="7030A0"/>
                </a:solidFill>
                <a:effectLst>
                  <a:outerShdw blurRad="38100" dist="38100" dir="2700000" algn="tl">
                    <a:srgbClr val="000000">
                      <a:alpha val="43137"/>
                    </a:srgbClr>
                  </a:outerShdw>
                </a:effectLst>
              </a:rPr>
              <a:t>MEDNARODNO</a:t>
            </a:r>
            <a:endParaRPr lang="sl-SI"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307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815737" y="624109"/>
            <a:ext cx="9688875" cy="6233891"/>
          </a:xfrm>
        </p:spPr>
        <p:txBody>
          <a:bodyPr>
            <a:noAutofit/>
          </a:bodyPr>
          <a:lstStyle/>
          <a:p>
            <a:r>
              <a:rPr lang="sl-SI" sz="2400" dirty="0" smtClean="0">
                <a:solidFill>
                  <a:srgbClr val="C00000"/>
                </a:solidFill>
                <a:effectLst>
                  <a:outerShdw blurRad="38100" dist="38100" dir="2700000" algn="tl">
                    <a:srgbClr val="000000">
                      <a:alpha val="43137"/>
                    </a:srgbClr>
                  </a:outerShdw>
                </a:effectLst>
              </a:rPr>
              <a:t>IZ PRVEGA SAMOSTALNIKA TVORI VRSTNI PRIDEVNIK.</a:t>
            </a:r>
            <a:endParaRPr lang="sl-SI" sz="2400" dirty="0">
              <a:solidFill>
                <a:srgbClr val="C0000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815737" y="1188721"/>
            <a:ext cx="9688875" cy="4722502"/>
          </a:xfrm>
        </p:spPr>
        <p:txBody>
          <a:bodyPr>
            <a:normAutofit fontScale="92500" lnSpcReduction="20000"/>
          </a:bodyPr>
          <a:lstStyle/>
          <a:p>
            <a:pPr marL="0" indent="0">
              <a:buNone/>
            </a:pPr>
            <a:r>
              <a:rPr lang="sl-SI" sz="2200" dirty="0" smtClean="0">
                <a:solidFill>
                  <a:srgbClr val="0070C0"/>
                </a:solidFill>
                <a:effectLst>
                  <a:outerShdw blurRad="38100" dist="38100" dir="2700000" algn="tl">
                    <a:srgbClr val="000000">
                      <a:alpha val="43137"/>
                    </a:srgbClr>
                  </a:outerShdw>
                </a:effectLst>
              </a:rPr>
              <a:t>KORUZA + ŽGANCI     </a:t>
            </a:r>
            <a:r>
              <a:rPr lang="sl-SI" sz="2200" dirty="0" smtClean="0">
                <a:solidFill>
                  <a:srgbClr val="00B050"/>
                </a:solidFill>
                <a:effectLst>
                  <a:outerShdw blurRad="38100" dist="38100" dir="2700000" algn="tl">
                    <a:srgbClr val="000000">
                      <a:alpha val="43137"/>
                    </a:srgbClr>
                  </a:outerShdw>
                </a:effectLst>
              </a:rPr>
              <a:t>KORUZNI ŽGANCI</a:t>
            </a:r>
          </a:p>
          <a:p>
            <a:pPr marL="0" indent="0">
              <a:buNone/>
            </a:pPr>
            <a:r>
              <a:rPr lang="sl-SI" sz="2200" dirty="0" smtClean="0">
                <a:solidFill>
                  <a:srgbClr val="0070C0"/>
                </a:solidFill>
                <a:effectLst>
                  <a:outerShdw blurRad="38100" dist="38100" dir="2700000" algn="tl">
                    <a:srgbClr val="000000">
                      <a:alpha val="43137"/>
                    </a:srgbClr>
                  </a:outerShdw>
                </a:effectLst>
              </a:rPr>
              <a:t>OREH + NADEV           </a:t>
            </a:r>
            <a:r>
              <a:rPr lang="sl-SI" sz="2200" dirty="0" smtClean="0">
                <a:solidFill>
                  <a:srgbClr val="00B050"/>
                </a:solidFill>
                <a:effectLst>
                  <a:outerShdw blurRad="38100" dist="38100" dir="2700000" algn="tl">
                    <a:srgbClr val="000000">
                      <a:alpha val="43137"/>
                    </a:srgbClr>
                  </a:outerShdw>
                </a:effectLst>
              </a:rPr>
              <a:t>_____________________________________ </a:t>
            </a:r>
          </a:p>
          <a:p>
            <a:pPr marL="0" indent="0">
              <a:buNone/>
            </a:pPr>
            <a:r>
              <a:rPr lang="sl-SI" sz="2200" dirty="0" smtClean="0">
                <a:solidFill>
                  <a:srgbClr val="0070C0"/>
                </a:solidFill>
                <a:effectLst>
                  <a:outerShdw blurRad="38100" dist="38100" dir="2700000" algn="tl">
                    <a:srgbClr val="000000">
                      <a:alpha val="43137"/>
                    </a:srgbClr>
                  </a:outerShdw>
                </a:effectLst>
              </a:rPr>
              <a:t>BOROVNICA + SOK    </a:t>
            </a:r>
            <a:r>
              <a:rPr lang="sl-SI" sz="2200" dirty="0" smtClean="0">
                <a:solidFill>
                  <a:srgbClr val="00B050"/>
                </a:solidFill>
                <a:effectLst>
                  <a:outerShdw blurRad="38100" dist="38100" dir="2700000" algn="tl">
                    <a:srgbClr val="000000">
                      <a:alpha val="43137"/>
                    </a:srgbClr>
                  </a:outerShdw>
                </a:effectLst>
              </a:rPr>
              <a:t>_____________________________________</a:t>
            </a:r>
          </a:p>
          <a:p>
            <a:pPr marL="0" indent="0">
              <a:buNone/>
            </a:pPr>
            <a:r>
              <a:rPr lang="sl-SI" sz="2200" dirty="0" smtClean="0">
                <a:solidFill>
                  <a:srgbClr val="0070C0"/>
                </a:solidFill>
                <a:effectLst>
                  <a:outerShdw blurRad="38100" dist="38100" dir="2700000" algn="tl">
                    <a:srgbClr val="000000">
                      <a:alpha val="43137"/>
                    </a:srgbClr>
                  </a:outerShdw>
                </a:effectLst>
              </a:rPr>
              <a:t>BUKEV + LES                 </a:t>
            </a:r>
            <a:r>
              <a:rPr lang="sl-SI" sz="2200" dirty="0" smtClean="0">
                <a:solidFill>
                  <a:srgbClr val="00B050"/>
                </a:solidFill>
                <a:effectLst>
                  <a:outerShdw blurRad="38100" dist="38100" dir="2700000" algn="tl">
                    <a:srgbClr val="000000">
                      <a:alpha val="43137"/>
                    </a:srgbClr>
                  </a:outerShdw>
                </a:effectLst>
              </a:rPr>
              <a:t>_____________________________________</a:t>
            </a:r>
          </a:p>
          <a:p>
            <a:pPr marL="0" indent="0">
              <a:buNone/>
            </a:pPr>
            <a:endParaRPr lang="sl-SI" sz="2200" dirty="0" smtClean="0">
              <a:solidFill>
                <a:srgbClr val="00B050"/>
              </a:solidFill>
              <a:effectLst>
                <a:outerShdw blurRad="38100" dist="38100" dir="2700000" algn="tl">
                  <a:srgbClr val="000000">
                    <a:alpha val="43137"/>
                  </a:srgbClr>
                </a:outerShdw>
              </a:effectLst>
            </a:endParaRPr>
          </a:p>
          <a:p>
            <a:pPr marL="0" indent="0">
              <a:buNone/>
            </a:pPr>
            <a:r>
              <a:rPr lang="sl-SI" sz="2600" dirty="0" smtClean="0">
                <a:solidFill>
                  <a:srgbClr val="C00000"/>
                </a:solidFill>
                <a:effectLst>
                  <a:outerShdw blurRad="38100" dist="38100" dir="2700000" algn="tl">
                    <a:srgbClr val="000000">
                      <a:alpha val="43137"/>
                    </a:srgbClr>
                  </a:outerShdw>
                </a:effectLst>
              </a:rPr>
              <a:t>IZ SLOVARSKE OBLIKE PRIDEVNIKA TVORI USTREZNO OBLIKO VRSTNEGA PRIDEVNIKA.</a:t>
            </a:r>
          </a:p>
          <a:p>
            <a:pPr marL="0" indent="0">
              <a:buNone/>
            </a:pPr>
            <a:r>
              <a:rPr lang="sl-SI" sz="2200" dirty="0" smtClean="0">
                <a:solidFill>
                  <a:srgbClr val="00B050"/>
                </a:solidFill>
                <a:effectLst>
                  <a:outerShdw blurRad="38100" dist="38100" dir="2700000" algn="tl">
                    <a:srgbClr val="000000">
                      <a:alpha val="43137"/>
                    </a:srgbClr>
                  </a:outerShdw>
                </a:effectLst>
              </a:rPr>
              <a:t>SADEN SOLATA             </a:t>
            </a:r>
            <a:r>
              <a:rPr lang="sl-SI" sz="2200" dirty="0" smtClean="0">
                <a:solidFill>
                  <a:srgbClr val="00B0F0"/>
                </a:solidFill>
                <a:effectLst>
                  <a:outerShdw blurRad="38100" dist="38100" dir="2700000" algn="tl">
                    <a:srgbClr val="000000">
                      <a:alpha val="43137"/>
                    </a:srgbClr>
                  </a:outerShdw>
                </a:effectLst>
              </a:rPr>
              <a:t>SADNA SOLATA</a:t>
            </a:r>
          </a:p>
          <a:p>
            <a:pPr marL="0" indent="0">
              <a:buNone/>
            </a:pPr>
            <a:r>
              <a:rPr lang="sl-SI" sz="2200" dirty="0" smtClean="0">
                <a:solidFill>
                  <a:srgbClr val="00B050"/>
                </a:solidFill>
                <a:effectLst>
                  <a:outerShdw blurRad="38100" dist="38100" dir="2700000" algn="tl">
                    <a:srgbClr val="000000">
                      <a:alpha val="43137"/>
                    </a:srgbClr>
                  </a:outerShdw>
                </a:effectLst>
              </a:rPr>
              <a:t>POMIVALEN STROJ       </a:t>
            </a:r>
            <a:r>
              <a:rPr lang="sl-SI" sz="2200" dirty="0" smtClean="0">
                <a:solidFill>
                  <a:srgbClr val="00B0F0"/>
                </a:solidFill>
                <a:effectLst>
                  <a:outerShdw blurRad="38100" dist="38100" dir="2700000" algn="tl">
                    <a:srgbClr val="000000">
                      <a:alpha val="43137"/>
                    </a:srgbClr>
                  </a:outerShdw>
                </a:effectLst>
              </a:rPr>
              <a:t>______________________________________</a:t>
            </a:r>
            <a:r>
              <a:rPr lang="sl-SI" sz="2200" dirty="0" smtClean="0">
                <a:solidFill>
                  <a:srgbClr val="00B050"/>
                </a:solidFill>
                <a:effectLst>
                  <a:outerShdw blurRad="38100" dist="38100" dir="2700000" algn="tl">
                    <a:srgbClr val="000000">
                      <a:alpha val="43137"/>
                    </a:srgbClr>
                  </a:outerShdw>
                </a:effectLst>
              </a:rPr>
              <a:t> </a:t>
            </a:r>
          </a:p>
          <a:p>
            <a:pPr marL="0" indent="0">
              <a:buNone/>
            </a:pPr>
            <a:r>
              <a:rPr lang="sl-SI" sz="2200" dirty="0" smtClean="0">
                <a:solidFill>
                  <a:srgbClr val="00B050"/>
                </a:solidFill>
                <a:effectLst>
                  <a:outerShdw blurRad="38100" dist="38100" dir="2700000" algn="tl">
                    <a:srgbClr val="000000">
                      <a:alpha val="43137"/>
                    </a:srgbClr>
                  </a:outerShdw>
                </a:effectLst>
              </a:rPr>
              <a:t>TELESEN NAPOR            </a:t>
            </a:r>
            <a:r>
              <a:rPr lang="sl-SI" sz="2200" dirty="0" smtClean="0">
                <a:solidFill>
                  <a:srgbClr val="00B0F0"/>
                </a:solidFill>
                <a:effectLst>
                  <a:outerShdw blurRad="38100" dist="38100" dir="2700000" algn="tl">
                    <a:srgbClr val="000000">
                      <a:alpha val="43137"/>
                    </a:srgbClr>
                  </a:outerShdw>
                </a:effectLst>
              </a:rPr>
              <a:t>______________________________________</a:t>
            </a:r>
          </a:p>
          <a:p>
            <a:pPr marL="0" indent="0">
              <a:buNone/>
            </a:pPr>
            <a:r>
              <a:rPr lang="sl-SI" sz="2200" dirty="0" smtClean="0">
                <a:solidFill>
                  <a:srgbClr val="00B050"/>
                </a:solidFill>
                <a:effectLst>
                  <a:outerShdw blurRad="38100" dist="38100" dir="2700000" algn="tl">
                    <a:srgbClr val="000000">
                      <a:alpha val="43137"/>
                    </a:srgbClr>
                  </a:outerShdw>
                </a:effectLst>
              </a:rPr>
              <a:t>GROZDEN SOK              </a:t>
            </a:r>
            <a:r>
              <a:rPr lang="sl-SI" sz="2200" dirty="0" smtClean="0">
                <a:solidFill>
                  <a:srgbClr val="00B0F0"/>
                </a:solidFill>
                <a:effectLst>
                  <a:outerShdw blurRad="38100" dist="38100" dir="2700000" algn="tl">
                    <a:srgbClr val="000000">
                      <a:alpha val="43137"/>
                    </a:srgbClr>
                  </a:outerShdw>
                </a:effectLst>
              </a:rPr>
              <a:t>______________________________________</a:t>
            </a:r>
          </a:p>
          <a:p>
            <a:pPr marL="0" indent="0">
              <a:buNone/>
            </a:pPr>
            <a:r>
              <a:rPr lang="sl-SI" sz="2200" dirty="0" smtClean="0">
                <a:solidFill>
                  <a:srgbClr val="00B0F0"/>
                </a:solidFill>
                <a:effectLst>
                  <a:outerShdw blurRad="38100" dist="38100" dir="2700000" algn="tl">
                    <a:srgbClr val="000000">
                      <a:alpha val="43137"/>
                    </a:srgbClr>
                  </a:outerShdw>
                </a:effectLst>
              </a:rPr>
              <a:t>        </a:t>
            </a:r>
          </a:p>
          <a:p>
            <a:pPr marL="0" indent="0">
              <a:buNone/>
            </a:pPr>
            <a:endParaRPr lang="sl-SI" dirty="0"/>
          </a:p>
        </p:txBody>
      </p:sp>
    </p:spTree>
    <p:extLst>
      <p:ext uri="{BB962C8B-B14F-4D97-AF65-F5344CB8AC3E}">
        <p14:creationId xmlns:p14="http://schemas.microsoft.com/office/powerpoint/2010/main" val="209788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58982" y="624110"/>
            <a:ext cx="9845630" cy="747490"/>
          </a:xfrm>
        </p:spPr>
        <p:txBody>
          <a:bodyPr/>
          <a:lstStyle/>
          <a:p>
            <a:pPr algn="ctr"/>
            <a:r>
              <a:rPr lang="sl-SI" b="1" dirty="0" smtClean="0">
                <a:solidFill>
                  <a:srgbClr val="FF0000"/>
                </a:solidFill>
                <a:effectLst>
                  <a:outerShdw blurRad="38100" dist="38100" dir="2700000" algn="tl">
                    <a:srgbClr val="000000">
                      <a:alpha val="43137"/>
                    </a:srgbClr>
                  </a:outerShdw>
                </a:effectLst>
              </a:rPr>
              <a:t>PRIDEVNIKI</a:t>
            </a:r>
            <a:endParaRPr lang="sl-SI" b="1" dirty="0">
              <a:solidFill>
                <a:srgbClr val="FF000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658982" y="1371600"/>
            <a:ext cx="9845630" cy="4539622"/>
          </a:xfrm>
        </p:spPr>
        <p:txBody>
          <a:bodyPr>
            <a:normAutofit/>
          </a:bodyPr>
          <a:lstStyle/>
          <a:p>
            <a:pPr marL="0" indent="0" algn="ctr">
              <a:buNone/>
            </a:pPr>
            <a:r>
              <a:rPr lang="sl-SI" sz="2800" b="1" dirty="0" smtClean="0">
                <a:solidFill>
                  <a:srgbClr val="0070C0"/>
                </a:solidFill>
                <a:effectLst>
                  <a:outerShdw blurRad="38100" dist="38100" dir="2700000" algn="tl">
                    <a:srgbClr val="000000">
                      <a:alpha val="43137"/>
                    </a:srgbClr>
                  </a:outerShdw>
                </a:effectLst>
              </a:rPr>
              <a:t>LASTNOSTNI PRIDEVNIK</a:t>
            </a:r>
          </a:p>
          <a:p>
            <a:pPr marL="0" indent="0" algn="ctr">
              <a:buNone/>
            </a:pPr>
            <a:r>
              <a:rPr lang="sl-SI" sz="2400" b="1" dirty="0" smtClean="0">
                <a:solidFill>
                  <a:srgbClr val="00B050"/>
                </a:solidFill>
                <a:effectLst>
                  <a:outerShdw blurRad="38100" dist="38100" dir="2700000" algn="tl">
                    <a:srgbClr val="000000">
                      <a:alpha val="43137"/>
                    </a:srgbClr>
                  </a:outerShdw>
                </a:effectLst>
              </a:rPr>
              <a:t>KAKŠEN? KAKŠNA? KAKŠNO?</a:t>
            </a:r>
          </a:p>
          <a:p>
            <a:pPr marL="0" indent="0" algn="ctr">
              <a:buNone/>
            </a:pPr>
            <a:endParaRPr lang="sl-SI" sz="2400" b="1" dirty="0">
              <a:solidFill>
                <a:srgbClr val="00B050"/>
              </a:solidFill>
              <a:effectLst>
                <a:outerShdw blurRad="38100" dist="38100" dir="2700000" algn="tl">
                  <a:srgbClr val="000000">
                    <a:alpha val="43137"/>
                  </a:srgbClr>
                </a:outerShdw>
              </a:effectLst>
            </a:endParaRPr>
          </a:p>
          <a:p>
            <a:pPr marL="0" indent="0" algn="ctr">
              <a:buNone/>
            </a:pPr>
            <a:r>
              <a:rPr lang="sl-SI" sz="2800" b="1" dirty="0" smtClean="0">
                <a:solidFill>
                  <a:srgbClr val="7030A0"/>
                </a:solidFill>
                <a:effectLst>
                  <a:outerShdw blurRad="38100" dist="38100" dir="2700000" algn="tl">
                    <a:srgbClr val="000000">
                      <a:alpha val="43137"/>
                    </a:srgbClr>
                  </a:outerShdw>
                </a:effectLst>
              </a:rPr>
              <a:t>SVOJILNI PRIDEVNIK</a:t>
            </a:r>
          </a:p>
          <a:p>
            <a:pPr marL="0" indent="0" algn="ctr">
              <a:buNone/>
            </a:pPr>
            <a:r>
              <a:rPr lang="sl-SI" sz="2400" b="1" dirty="0" smtClean="0">
                <a:solidFill>
                  <a:srgbClr val="00B050"/>
                </a:solidFill>
                <a:effectLst>
                  <a:outerShdw blurRad="38100" dist="38100" dir="2700000" algn="tl">
                    <a:srgbClr val="000000">
                      <a:alpha val="43137"/>
                    </a:srgbClr>
                  </a:outerShdw>
                </a:effectLst>
              </a:rPr>
              <a:t>ČIGAV? ČIGAVA? ČIGAVO?</a:t>
            </a:r>
          </a:p>
          <a:p>
            <a:pPr marL="0" indent="0" algn="ctr">
              <a:buNone/>
            </a:pPr>
            <a:endParaRPr lang="sl-SI" sz="2400" b="1" dirty="0">
              <a:solidFill>
                <a:srgbClr val="00B050"/>
              </a:solidFill>
              <a:effectLst>
                <a:outerShdw blurRad="38100" dist="38100" dir="2700000" algn="tl">
                  <a:srgbClr val="000000">
                    <a:alpha val="43137"/>
                  </a:srgbClr>
                </a:outerShdw>
              </a:effectLst>
            </a:endParaRPr>
          </a:p>
          <a:p>
            <a:pPr marL="0" indent="0" algn="ctr">
              <a:buNone/>
            </a:pPr>
            <a:r>
              <a:rPr lang="sl-SI" sz="2800" b="1" dirty="0" smtClean="0">
                <a:solidFill>
                  <a:schemeClr val="accent2">
                    <a:lumMod val="75000"/>
                  </a:schemeClr>
                </a:solidFill>
                <a:effectLst>
                  <a:outerShdw blurRad="38100" dist="38100" dir="2700000" algn="tl">
                    <a:srgbClr val="000000">
                      <a:alpha val="43137"/>
                    </a:srgbClr>
                  </a:outerShdw>
                </a:effectLst>
              </a:rPr>
              <a:t>VRSTNI PRIDEVNIK</a:t>
            </a:r>
          </a:p>
          <a:p>
            <a:pPr marL="0" indent="0" algn="ctr">
              <a:buNone/>
            </a:pPr>
            <a:r>
              <a:rPr lang="sl-SI" sz="2400" b="1" dirty="0" smtClean="0">
                <a:solidFill>
                  <a:srgbClr val="00B0F0"/>
                </a:solidFill>
                <a:effectLst>
                  <a:outerShdw blurRad="38100" dist="38100" dir="2700000" algn="tl">
                    <a:srgbClr val="000000">
                      <a:alpha val="43137"/>
                    </a:srgbClr>
                  </a:outerShdw>
                </a:effectLst>
              </a:rPr>
              <a:t>KATERI? KATERA? KATERO?</a:t>
            </a:r>
            <a:endParaRPr lang="sl-SI" sz="2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524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267097" y="169818"/>
            <a:ext cx="10237515" cy="1010305"/>
          </a:xfrm>
        </p:spPr>
        <p:txBody>
          <a:bodyPr>
            <a:normAutofit/>
          </a:bodyPr>
          <a:lstStyle/>
          <a:p>
            <a:pPr algn="ctr"/>
            <a:r>
              <a:rPr lang="sl-SI" sz="4000" dirty="0" smtClean="0">
                <a:solidFill>
                  <a:srgbClr val="FF0000"/>
                </a:solidFill>
                <a:effectLst>
                  <a:outerShdw blurRad="38100" dist="38100" dir="2700000" algn="tl">
                    <a:srgbClr val="000000">
                      <a:alpha val="43137"/>
                    </a:srgbClr>
                  </a:outerShdw>
                </a:effectLst>
              </a:rPr>
              <a:t>KAKŠNO JE KOLO?</a:t>
            </a:r>
            <a:endParaRPr lang="sl-SI" sz="4000" dirty="0">
              <a:solidFill>
                <a:srgbClr val="FF0000"/>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554480" y="1737359"/>
            <a:ext cx="10019211" cy="4833257"/>
          </a:xfrm>
        </p:spPr>
        <p:txBody>
          <a:bodyPr/>
          <a:lstStyle/>
          <a:p>
            <a:endParaRPr lang="sl-SI" dirty="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2406" y="2295960"/>
            <a:ext cx="3722914" cy="2373358"/>
          </a:xfrm>
          <a:prstGeom prst="rect">
            <a:avLst/>
          </a:prstGeom>
        </p:spPr>
      </p:pic>
      <p:sp>
        <p:nvSpPr>
          <p:cNvPr id="6" name="PoljeZBesedilom 5"/>
          <p:cNvSpPr txBox="1"/>
          <p:nvPr/>
        </p:nvSpPr>
        <p:spPr>
          <a:xfrm>
            <a:off x="5852160" y="4669318"/>
            <a:ext cx="1841863"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
        <p:nvSpPr>
          <p:cNvPr id="7" name="PoljeZBesedilom 6"/>
          <p:cNvSpPr txBox="1"/>
          <p:nvPr/>
        </p:nvSpPr>
        <p:spPr>
          <a:xfrm>
            <a:off x="2194560" y="2496646"/>
            <a:ext cx="2795450"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NOVO, STARO</a:t>
            </a:r>
            <a:endParaRPr lang="sl-SI" sz="2400" dirty="0">
              <a:solidFill>
                <a:srgbClr val="0070C0"/>
              </a:solidFill>
              <a:effectLst>
                <a:outerShdw blurRad="38100" dist="38100" dir="2700000" algn="tl">
                  <a:srgbClr val="000000">
                    <a:alpha val="43137"/>
                  </a:srgbClr>
                </a:outerShdw>
              </a:effectLst>
            </a:endParaRPr>
          </a:p>
        </p:txBody>
      </p:sp>
      <p:sp>
        <p:nvSpPr>
          <p:cNvPr id="8" name="PoljeZBesedilom 7"/>
          <p:cNvSpPr txBox="1"/>
          <p:nvPr/>
        </p:nvSpPr>
        <p:spPr>
          <a:xfrm>
            <a:off x="4807131" y="1936356"/>
            <a:ext cx="2886892"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ČRNO, ZELENO</a:t>
            </a:r>
            <a:endParaRPr lang="sl-SI" sz="2400" dirty="0">
              <a:solidFill>
                <a:srgbClr val="0070C0"/>
              </a:solidFill>
              <a:effectLst>
                <a:outerShdw blurRad="38100" dist="38100" dir="2700000" algn="tl">
                  <a:srgbClr val="000000">
                    <a:alpha val="43137"/>
                  </a:srgbClr>
                </a:outerShdw>
              </a:effectLst>
            </a:endParaRPr>
          </a:p>
        </p:txBody>
      </p:sp>
      <p:sp>
        <p:nvSpPr>
          <p:cNvPr id="9" name="PoljeZBesedilom 8"/>
          <p:cNvSpPr txBox="1"/>
          <p:nvPr/>
        </p:nvSpPr>
        <p:spPr>
          <a:xfrm>
            <a:off x="1750423" y="3426934"/>
            <a:ext cx="2090057"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UDOBNO</a:t>
            </a:r>
            <a:endParaRPr lang="sl-SI" sz="2400" dirty="0">
              <a:solidFill>
                <a:srgbClr val="0070C0"/>
              </a:solidFill>
              <a:effectLst>
                <a:outerShdw blurRad="38100" dist="38100" dir="2700000" algn="tl">
                  <a:srgbClr val="000000">
                    <a:alpha val="43137"/>
                  </a:srgbClr>
                </a:outerShdw>
              </a:effectLst>
            </a:endParaRPr>
          </a:p>
        </p:txBody>
      </p:sp>
      <p:sp>
        <p:nvSpPr>
          <p:cNvPr id="10" name="PoljeZBesedilom 9"/>
          <p:cNvSpPr txBox="1"/>
          <p:nvPr/>
        </p:nvSpPr>
        <p:spPr>
          <a:xfrm>
            <a:off x="2416629" y="4767943"/>
            <a:ext cx="2573382"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POKVARJENO</a:t>
            </a:r>
            <a:endParaRPr lang="sl-SI" sz="2400" dirty="0">
              <a:solidFill>
                <a:srgbClr val="0070C0"/>
              </a:solidFill>
              <a:effectLst>
                <a:outerShdw blurRad="38100" dist="38100" dir="2700000" algn="tl">
                  <a:srgbClr val="000000">
                    <a:alpha val="43137"/>
                  </a:srgbClr>
                </a:outerShdw>
              </a:effectLst>
            </a:endParaRPr>
          </a:p>
        </p:txBody>
      </p:sp>
      <p:sp>
        <p:nvSpPr>
          <p:cNvPr id="11" name="PoljeZBesedilom 10"/>
          <p:cNvSpPr txBox="1"/>
          <p:nvPr/>
        </p:nvSpPr>
        <p:spPr>
          <a:xfrm>
            <a:off x="8314509" y="2193313"/>
            <a:ext cx="3474720"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VELIKO, MAJHNO</a:t>
            </a:r>
            <a:endParaRPr lang="sl-SI" sz="2400" dirty="0">
              <a:solidFill>
                <a:srgbClr val="0070C0"/>
              </a:solidFill>
              <a:effectLst>
                <a:outerShdw blurRad="38100" dist="38100" dir="2700000" algn="tl">
                  <a:srgbClr val="000000">
                    <a:alpha val="43137"/>
                  </a:srgbClr>
                </a:outerShdw>
              </a:effectLst>
            </a:endParaRPr>
          </a:p>
        </p:txBody>
      </p:sp>
      <p:sp>
        <p:nvSpPr>
          <p:cNvPr id="12" name="PoljeZBesedilom 11"/>
          <p:cNvSpPr txBox="1"/>
          <p:nvPr/>
        </p:nvSpPr>
        <p:spPr>
          <a:xfrm>
            <a:off x="9072155" y="3212214"/>
            <a:ext cx="3200399"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TEŽKO</a:t>
            </a:r>
            <a:endParaRPr lang="sl-SI" sz="2400" dirty="0">
              <a:solidFill>
                <a:srgbClr val="0070C0"/>
              </a:solidFill>
              <a:effectLst>
                <a:outerShdw blurRad="38100" dist="38100" dir="2700000" algn="tl">
                  <a:srgbClr val="000000">
                    <a:alpha val="43137"/>
                  </a:srgbClr>
                </a:outerShdw>
              </a:effectLst>
            </a:endParaRPr>
          </a:p>
        </p:txBody>
      </p:sp>
      <p:sp>
        <p:nvSpPr>
          <p:cNvPr id="16" name="PoljeZBesedilom 15"/>
          <p:cNvSpPr txBox="1"/>
          <p:nvPr/>
        </p:nvSpPr>
        <p:spPr>
          <a:xfrm>
            <a:off x="8556172" y="4454435"/>
            <a:ext cx="3331028"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ČISTO, UMAZANO</a:t>
            </a:r>
            <a:endParaRPr lang="sl-SI" sz="2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2240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6273" y="545732"/>
            <a:ext cx="10169487" cy="1280890"/>
          </a:xfrm>
        </p:spPr>
        <p:txBody>
          <a:bodyPr>
            <a:normAutofit/>
          </a:bodyPr>
          <a:lstStyle/>
          <a:p>
            <a:pPr algn="ctr"/>
            <a:r>
              <a:rPr lang="sl-SI" sz="4000" dirty="0" smtClean="0">
                <a:solidFill>
                  <a:srgbClr val="00B0F0"/>
                </a:solidFill>
                <a:effectLst>
                  <a:outerShdw blurRad="38100" dist="38100" dir="2700000" algn="tl">
                    <a:srgbClr val="000000">
                      <a:alpha val="43137"/>
                    </a:srgbClr>
                  </a:outerShdw>
                </a:effectLst>
              </a:rPr>
              <a:t>KATERE VRSTE JE KOLO?</a:t>
            </a:r>
            <a:endParaRPr lang="sl-SI" sz="4000" dirty="0">
              <a:solidFill>
                <a:srgbClr val="00B0F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4171" y="2362566"/>
            <a:ext cx="4305899" cy="2745011"/>
          </a:xfrm>
        </p:spPr>
      </p:pic>
      <p:sp>
        <p:nvSpPr>
          <p:cNvPr id="5" name="PoljeZBesedilom 4"/>
          <p:cNvSpPr txBox="1"/>
          <p:nvPr/>
        </p:nvSpPr>
        <p:spPr>
          <a:xfrm>
            <a:off x="2481943" y="2168434"/>
            <a:ext cx="2233748"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GORSKO</a:t>
            </a:r>
            <a:endParaRPr lang="sl-SI" sz="2400" dirty="0">
              <a:solidFill>
                <a:srgbClr val="C00000"/>
              </a:solidFill>
              <a:effectLst>
                <a:outerShdw blurRad="38100" dist="38100" dir="2700000" algn="tl">
                  <a:srgbClr val="000000">
                    <a:alpha val="43137"/>
                  </a:srgbClr>
                </a:outerShdw>
              </a:effectLst>
            </a:endParaRPr>
          </a:p>
        </p:txBody>
      </p:sp>
      <p:sp>
        <p:nvSpPr>
          <p:cNvPr id="6" name="PoljeZBesedilom 5"/>
          <p:cNvSpPr txBox="1"/>
          <p:nvPr/>
        </p:nvSpPr>
        <p:spPr>
          <a:xfrm>
            <a:off x="1240972" y="3550405"/>
            <a:ext cx="2364377"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DIRKALNO</a:t>
            </a:r>
            <a:endParaRPr lang="sl-SI" sz="2400" dirty="0">
              <a:solidFill>
                <a:srgbClr val="C00000"/>
              </a:solidFill>
              <a:effectLst>
                <a:outerShdw blurRad="38100" dist="38100" dir="2700000" algn="tl">
                  <a:srgbClr val="000000">
                    <a:alpha val="43137"/>
                  </a:srgbClr>
                </a:outerShdw>
              </a:effectLst>
            </a:endParaRPr>
          </a:p>
        </p:txBody>
      </p:sp>
      <p:sp>
        <p:nvSpPr>
          <p:cNvPr id="7" name="PoljeZBesedilom 6"/>
          <p:cNvSpPr txBox="1"/>
          <p:nvPr/>
        </p:nvSpPr>
        <p:spPr>
          <a:xfrm>
            <a:off x="5350927" y="1651422"/>
            <a:ext cx="5878286"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OTROŠKO, ŽENSKO, MOŠKO</a:t>
            </a:r>
            <a:endParaRPr lang="sl-SI" sz="2400" dirty="0">
              <a:solidFill>
                <a:srgbClr val="C00000"/>
              </a:solidFill>
              <a:effectLst>
                <a:outerShdw blurRad="38100" dist="38100" dir="2700000" algn="tl">
                  <a:srgbClr val="000000">
                    <a:alpha val="43137"/>
                  </a:srgbClr>
                </a:outerShdw>
              </a:effectLst>
            </a:endParaRPr>
          </a:p>
        </p:txBody>
      </p:sp>
      <p:sp>
        <p:nvSpPr>
          <p:cNvPr id="8" name="PoljeZBesedilom 7"/>
          <p:cNvSpPr txBox="1"/>
          <p:nvPr/>
        </p:nvSpPr>
        <p:spPr>
          <a:xfrm>
            <a:off x="8895806" y="2932313"/>
            <a:ext cx="3056708"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MESTNO</a:t>
            </a:r>
            <a:endParaRPr lang="sl-SI" sz="2400" dirty="0">
              <a:solidFill>
                <a:srgbClr val="C00000"/>
              </a:solidFill>
              <a:effectLst>
                <a:outerShdw blurRad="38100" dist="38100" dir="2700000" algn="tl">
                  <a:srgbClr val="000000">
                    <a:alpha val="43137"/>
                  </a:srgbClr>
                </a:outerShdw>
              </a:effectLst>
            </a:endParaRPr>
          </a:p>
        </p:txBody>
      </p:sp>
      <p:sp>
        <p:nvSpPr>
          <p:cNvPr id="9" name="PoljeZBesedilom 8"/>
          <p:cNvSpPr txBox="1"/>
          <p:nvPr/>
        </p:nvSpPr>
        <p:spPr>
          <a:xfrm>
            <a:off x="8647611" y="4650377"/>
            <a:ext cx="3304903"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ELEKTRIČNO</a:t>
            </a:r>
            <a:endParaRPr lang="sl-SI" sz="2400" dirty="0">
              <a:solidFill>
                <a:srgbClr val="C00000"/>
              </a:solidFill>
              <a:effectLst>
                <a:outerShdw blurRad="38100" dist="38100" dir="2700000" algn="tl">
                  <a:srgbClr val="000000">
                    <a:alpha val="43137"/>
                  </a:srgbClr>
                </a:outerShdw>
              </a:effectLst>
            </a:endParaRPr>
          </a:p>
        </p:txBody>
      </p:sp>
      <p:sp>
        <p:nvSpPr>
          <p:cNvPr id="10" name="PoljeZBesedilom 9"/>
          <p:cNvSpPr txBox="1"/>
          <p:nvPr/>
        </p:nvSpPr>
        <p:spPr>
          <a:xfrm>
            <a:off x="5682343" y="5107577"/>
            <a:ext cx="2076994"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1098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23108" y="594510"/>
            <a:ext cx="8911687" cy="1280890"/>
          </a:xfrm>
        </p:spPr>
        <p:txBody>
          <a:bodyPr>
            <a:normAutofit/>
          </a:bodyPr>
          <a:lstStyle/>
          <a:p>
            <a:pPr algn="ctr"/>
            <a:r>
              <a:rPr lang="sl-SI" sz="4000" dirty="0" smtClean="0">
                <a:solidFill>
                  <a:srgbClr val="00B050"/>
                </a:solidFill>
                <a:effectLst>
                  <a:outerShdw blurRad="38100" dist="38100" dir="2700000" algn="tl">
                    <a:srgbClr val="000000">
                      <a:alpha val="43137"/>
                    </a:srgbClr>
                  </a:outerShdw>
                </a:effectLst>
              </a:rPr>
              <a:t>ČIGAVO JE KOLO?</a:t>
            </a:r>
            <a:endParaRPr lang="sl-SI" sz="4000" dirty="0">
              <a:solidFill>
                <a:srgbClr val="00B05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7514" y="2486408"/>
            <a:ext cx="4134337" cy="2735571"/>
          </a:xfrm>
        </p:spPr>
      </p:pic>
      <p:sp>
        <p:nvSpPr>
          <p:cNvPr id="6" name="PoljeZBesedilom 5"/>
          <p:cNvSpPr txBox="1"/>
          <p:nvPr/>
        </p:nvSpPr>
        <p:spPr>
          <a:xfrm>
            <a:off x="2592925" y="2024743"/>
            <a:ext cx="2384024"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GAŠPERJEVO</a:t>
            </a:r>
            <a:endParaRPr lang="sl-SI" sz="2400" dirty="0">
              <a:solidFill>
                <a:schemeClr val="accent2"/>
              </a:solidFill>
              <a:effectLst>
                <a:outerShdw blurRad="38100" dist="38100" dir="2700000" algn="tl">
                  <a:srgbClr val="000000">
                    <a:alpha val="43137"/>
                  </a:srgbClr>
                </a:outerShdw>
              </a:effectLst>
            </a:endParaRPr>
          </a:p>
        </p:txBody>
      </p:sp>
      <p:sp>
        <p:nvSpPr>
          <p:cNvPr id="7" name="PoljeZBesedilom 6"/>
          <p:cNvSpPr txBox="1"/>
          <p:nvPr/>
        </p:nvSpPr>
        <p:spPr>
          <a:xfrm>
            <a:off x="8647611" y="2486408"/>
            <a:ext cx="1619795"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JAKOVO</a:t>
            </a:r>
            <a:endParaRPr lang="sl-SI" sz="2400" dirty="0">
              <a:solidFill>
                <a:schemeClr val="accent2"/>
              </a:solidFill>
              <a:effectLst>
                <a:outerShdw blurRad="38100" dist="38100" dir="2700000" algn="tl">
                  <a:srgbClr val="000000">
                    <a:alpha val="43137"/>
                  </a:srgbClr>
                </a:outerShdw>
              </a:effectLst>
            </a:endParaRPr>
          </a:p>
        </p:txBody>
      </p:sp>
      <p:sp>
        <p:nvSpPr>
          <p:cNvPr id="8" name="PoljeZBesedilom 7"/>
          <p:cNvSpPr txBox="1"/>
          <p:nvPr/>
        </p:nvSpPr>
        <p:spPr>
          <a:xfrm>
            <a:off x="1515291" y="3854193"/>
            <a:ext cx="2632223"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OŽBEJEVO</a:t>
            </a:r>
            <a:endParaRPr lang="sl-SI" sz="2400" dirty="0">
              <a:solidFill>
                <a:schemeClr val="accent2"/>
              </a:solidFill>
              <a:effectLst>
                <a:outerShdw blurRad="38100" dist="38100" dir="2700000" algn="tl">
                  <a:srgbClr val="000000">
                    <a:alpha val="43137"/>
                  </a:srgbClr>
                </a:outerShdw>
              </a:effectLst>
            </a:endParaRPr>
          </a:p>
        </p:txBody>
      </p:sp>
      <p:sp>
        <p:nvSpPr>
          <p:cNvPr id="9" name="PoljeZBesedilom 8"/>
          <p:cNvSpPr txBox="1"/>
          <p:nvPr/>
        </p:nvSpPr>
        <p:spPr>
          <a:xfrm>
            <a:off x="8425543" y="4760314"/>
            <a:ext cx="2386738"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SESTRINO</a:t>
            </a:r>
            <a:endParaRPr lang="sl-SI" sz="2400" dirty="0">
              <a:solidFill>
                <a:schemeClr val="accent2"/>
              </a:solidFill>
              <a:effectLst>
                <a:outerShdw blurRad="38100" dist="38100" dir="2700000" algn="tl">
                  <a:srgbClr val="000000">
                    <a:alpha val="43137"/>
                  </a:srgbClr>
                </a:outerShdw>
              </a:effectLst>
            </a:endParaRPr>
          </a:p>
        </p:txBody>
      </p:sp>
      <p:sp>
        <p:nvSpPr>
          <p:cNvPr id="10" name="PoljeZBesedilom 9"/>
          <p:cNvSpPr txBox="1"/>
          <p:nvPr/>
        </p:nvSpPr>
        <p:spPr>
          <a:xfrm>
            <a:off x="5721531" y="5221980"/>
            <a:ext cx="2259875"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774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89166" y="571858"/>
            <a:ext cx="10015445" cy="2680793"/>
          </a:xfrm>
        </p:spPr>
        <p:txBody>
          <a:bodyPr>
            <a:normAutofit fontScale="90000"/>
          </a:bodyPr>
          <a:lstStyle/>
          <a:p>
            <a:r>
              <a:rPr lang="sl-SI" sz="2800" dirty="0" smtClean="0">
                <a:solidFill>
                  <a:srgbClr val="C00000"/>
                </a:solidFill>
              </a:rPr>
              <a:t>Beseda SAMOSTALNIK je beseda, ki lahko stoji sama.</a:t>
            </a:r>
            <a:br>
              <a:rPr lang="sl-SI" sz="2800" dirty="0" smtClean="0">
                <a:solidFill>
                  <a:srgbClr val="C00000"/>
                </a:solidFill>
              </a:rPr>
            </a:br>
            <a:r>
              <a:rPr lang="sl-SI" sz="2800" dirty="0" smtClean="0">
                <a:solidFill>
                  <a:srgbClr val="FF0000"/>
                </a:solidFill>
              </a:rPr>
              <a:t>Beseda PRIDEVNIK je tista, ki jo dajemo zraven, jo dodajamo.</a:t>
            </a:r>
            <a:br>
              <a:rPr lang="sl-SI" sz="2800" dirty="0" smtClean="0">
                <a:solidFill>
                  <a:srgbClr val="FF0000"/>
                </a:solidFill>
              </a:rPr>
            </a:br>
            <a:r>
              <a:rPr lang="sl-SI" sz="2800" dirty="0">
                <a:solidFill>
                  <a:srgbClr val="FF0000"/>
                </a:solidFill>
              </a:rPr>
              <a:t/>
            </a:r>
            <a:br>
              <a:rPr lang="sl-SI" sz="2800" dirty="0">
                <a:solidFill>
                  <a:srgbClr val="FF0000"/>
                </a:solidFill>
              </a:rPr>
            </a:br>
            <a:r>
              <a:rPr lang="sl-SI" sz="2800" dirty="0" smtClean="0">
                <a:solidFill>
                  <a:srgbClr val="0070C0"/>
                </a:solidFill>
              </a:rPr>
              <a:t>Izberi si žival, ki ti je najljubša. Poišči čim več ustreznih pridevnikov zanjo. Potem jo nariši tako, da bo čim bolj ustrezala izbranim pridevnikom. </a:t>
            </a:r>
            <a:br>
              <a:rPr lang="sl-SI" sz="2800" dirty="0" smtClean="0">
                <a:solidFill>
                  <a:srgbClr val="0070C0"/>
                </a:solidFill>
              </a:rPr>
            </a:br>
            <a:r>
              <a:rPr lang="sl-SI" sz="2800" dirty="0">
                <a:solidFill>
                  <a:srgbClr val="0070C0"/>
                </a:solidFill>
              </a:rPr>
              <a:t/>
            </a:r>
            <a:br>
              <a:rPr lang="sl-SI" sz="2800" dirty="0">
                <a:solidFill>
                  <a:srgbClr val="0070C0"/>
                </a:solidFill>
              </a:rPr>
            </a:br>
            <a:r>
              <a:rPr lang="sl-SI" sz="2800" dirty="0" smtClean="0">
                <a:solidFill>
                  <a:srgbClr val="FF0000"/>
                </a:solidFill>
              </a:rPr>
              <a:t/>
            </a:r>
            <a:br>
              <a:rPr lang="sl-SI" sz="2800" dirty="0" smtClean="0">
                <a:solidFill>
                  <a:srgbClr val="FF0000"/>
                </a:solidFill>
              </a:rPr>
            </a:br>
            <a:endParaRPr lang="sl-SI" sz="2800" dirty="0">
              <a:solidFill>
                <a:srgbClr val="FF0000"/>
              </a:solidFill>
            </a:endParaRPr>
          </a:p>
        </p:txBody>
      </p:sp>
      <p:sp>
        <p:nvSpPr>
          <p:cNvPr id="3" name="Označba mesta vsebine 2"/>
          <p:cNvSpPr>
            <a:spLocks noGrp="1"/>
          </p:cNvSpPr>
          <p:nvPr>
            <p:ph idx="1"/>
          </p:nvPr>
        </p:nvSpPr>
        <p:spPr>
          <a:xfrm>
            <a:off x="1149531" y="4219303"/>
            <a:ext cx="10355079" cy="2410376"/>
          </a:xfrm>
        </p:spPr>
        <p:txBody>
          <a:bodyPr>
            <a:normAutofit/>
          </a:bodyPr>
          <a:lstStyle/>
          <a:p>
            <a:r>
              <a:rPr lang="sl-SI" sz="2800" b="1" dirty="0" smtClean="0">
                <a:solidFill>
                  <a:srgbClr val="FF0000"/>
                </a:solidFill>
              </a:rPr>
              <a:t>PRIDEVNIK je beseda, ki jo dodajamo (</a:t>
            </a:r>
            <a:r>
              <a:rPr lang="sl-SI" sz="2800" b="1" dirty="0" err="1" smtClean="0">
                <a:solidFill>
                  <a:srgbClr val="FF0000"/>
                </a:solidFill>
              </a:rPr>
              <a:t>pridevamo</a:t>
            </a:r>
            <a:r>
              <a:rPr lang="sl-SI" sz="2800" b="1" dirty="0" smtClean="0">
                <a:solidFill>
                  <a:srgbClr val="FF0000"/>
                </a:solidFill>
              </a:rPr>
              <a:t>) drugi besedi, najpogosteje samostalniku. Pridevnik ga natančneje opiše ali določi.</a:t>
            </a:r>
            <a:endParaRPr lang="sl-SI" sz="2800" b="1" dirty="0">
              <a:solidFill>
                <a:srgbClr val="FF0000"/>
              </a:solidFill>
            </a:endParaRPr>
          </a:p>
        </p:txBody>
      </p:sp>
    </p:spTree>
    <p:extLst>
      <p:ext uri="{BB962C8B-B14F-4D97-AF65-F5344CB8AC3E}">
        <p14:creationId xmlns:p14="http://schemas.microsoft.com/office/powerpoint/2010/main" val="3416773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2411" y="160338"/>
            <a:ext cx="10172201" cy="1991979"/>
          </a:xfrm>
        </p:spPr>
        <p:txBody>
          <a:bodyPr>
            <a:normAutofit/>
          </a:bodyPr>
          <a:lstStyle/>
          <a:p>
            <a:pPr algn="ctr"/>
            <a:r>
              <a:rPr lang="sl-SI" b="1" dirty="0" smtClean="0">
                <a:solidFill>
                  <a:srgbClr val="C00000"/>
                </a:solidFill>
              </a:rPr>
              <a:t>VRSTE PRIDEVNIKOV</a:t>
            </a:r>
            <a:br>
              <a:rPr lang="sl-SI" b="1" dirty="0" smtClean="0">
                <a:solidFill>
                  <a:srgbClr val="C00000"/>
                </a:solidFill>
              </a:rPr>
            </a:br>
            <a:r>
              <a:rPr lang="sl-SI" b="1" dirty="0" smtClean="0">
                <a:solidFill>
                  <a:srgbClr val="C00000"/>
                </a:solidFill>
              </a:rPr>
              <a:t/>
            </a:r>
            <a:br>
              <a:rPr lang="sl-SI" b="1" dirty="0" smtClean="0">
                <a:solidFill>
                  <a:srgbClr val="C00000"/>
                </a:solidFill>
              </a:rPr>
            </a:br>
            <a:r>
              <a:rPr lang="sl-SI" sz="3200" dirty="0" smtClean="0">
                <a:solidFill>
                  <a:srgbClr val="0070C0"/>
                </a:solidFill>
                <a:effectLst>
                  <a:outerShdw blurRad="38100" dist="38100" dir="2700000" algn="tl">
                    <a:srgbClr val="000000">
                      <a:alpha val="43137"/>
                    </a:srgbClr>
                  </a:outerShdw>
                </a:effectLst>
              </a:rPr>
              <a:t>LASTNOSTNI PRIDEVNIK</a:t>
            </a:r>
            <a:endParaRPr lang="sl-SI" sz="3200" dirty="0">
              <a:solidFill>
                <a:srgbClr val="0070C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rotWithShape="1">
          <a:blip r:embed="rId2">
            <a:extLst>
              <a:ext uri="{28A0092B-C50C-407E-A947-70E740481C1C}">
                <a14:useLocalDpi xmlns:a14="http://schemas.microsoft.com/office/drawing/2010/main" val="0"/>
              </a:ext>
            </a:extLst>
          </a:blip>
          <a:srcRect l="7487" t="6235" r="6953"/>
          <a:stretch/>
        </p:blipFill>
        <p:spPr>
          <a:xfrm>
            <a:off x="1852958" y="2560319"/>
            <a:ext cx="1456156" cy="2129247"/>
          </a:xfrm>
        </p:spPr>
      </p:pic>
      <p:sp>
        <p:nvSpPr>
          <p:cNvPr id="5" name="PoljeZBesedilom 4"/>
          <p:cNvSpPr txBox="1"/>
          <p:nvPr/>
        </p:nvSpPr>
        <p:spPr>
          <a:xfrm>
            <a:off x="587829" y="4872446"/>
            <a:ext cx="4598125" cy="584775"/>
          </a:xfrm>
          <a:prstGeom prst="rect">
            <a:avLst/>
          </a:prstGeom>
          <a:noFill/>
        </p:spPr>
        <p:txBody>
          <a:bodyPr wrap="square" rtlCol="0">
            <a:spAutoFit/>
          </a:bodyPr>
          <a:lstStyle/>
          <a:p>
            <a:pPr algn="ctr"/>
            <a:r>
              <a:rPr lang="sl-SI" sz="1600" b="1" dirty="0" smtClean="0">
                <a:solidFill>
                  <a:schemeClr val="bg2">
                    <a:lumMod val="10000"/>
                  </a:schemeClr>
                </a:solidFill>
              </a:rPr>
              <a:t>črn  </a:t>
            </a:r>
            <a:r>
              <a:rPr lang="sl-SI" sz="1600" dirty="0" smtClean="0"/>
              <a:t>                   </a:t>
            </a:r>
            <a:r>
              <a:rPr lang="sl-SI" sz="1600" b="1" dirty="0" smtClean="0">
                <a:solidFill>
                  <a:srgbClr val="0070C0"/>
                </a:solidFill>
              </a:rPr>
              <a:t>suknjič</a:t>
            </a:r>
          </a:p>
          <a:p>
            <a:pPr algn="ctr"/>
            <a:r>
              <a:rPr lang="sl-SI" sz="1600" dirty="0" smtClean="0">
                <a:solidFill>
                  <a:srgbClr val="C00000"/>
                </a:solidFill>
              </a:rPr>
              <a:t>PRIDEVNIK         SAMOSTALNIK</a:t>
            </a:r>
            <a:endParaRPr lang="sl-SI" sz="1600" dirty="0">
              <a:solidFill>
                <a:srgbClr val="C00000"/>
              </a:solidFill>
            </a:endParaRPr>
          </a:p>
        </p:txBody>
      </p:sp>
      <p:sp>
        <p:nvSpPr>
          <p:cNvPr id="6" name="PoljeZBesedilom 5"/>
          <p:cNvSpPr txBox="1"/>
          <p:nvPr/>
        </p:nvSpPr>
        <p:spPr>
          <a:xfrm>
            <a:off x="1423851" y="5865223"/>
            <a:ext cx="2952206" cy="369332"/>
          </a:xfrm>
          <a:prstGeom prst="rect">
            <a:avLst/>
          </a:prstGeom>
          <a:noFill/>
        </p:spPr>
        <p:txBody>
          <a:bodyPr wrap="square" rtlCol="0">
            <a:spAutoFit/>
          </a:bodyPr>
          <a:lstStyle/>
          <a:p>
            <a:r>
              <a:rPr lang="sl-SI" dirty="0" smtClean="0"/>
              <a:t>Kakšen je suknjič? </a:t>
            </a:r>
            <a:r>
              <a:rPr lang="sl-SI" dirty="0" smtClean="0">
                <a:solidFill>
                  <a:srgbClr val="FF0000"/>
                </a:solidFill>
              </a:rPr>
              <a:t>Črn.</a:t>
            </a:r>
            <a:endParaRPr lang="sl-SI" dirty="0">
              <a:solidFill>
                <a:srgbClr val="FF0000"/>
              </a:solidFill>
            </a:endParaRPr>
          </a:p>
        </p:txBody>
      </p:sp>
      <p:pic>
        <p:nvPicPr>
          <p:cNvPr id="7" name="Slika 6"/>
          <p:cNvPicPr>
            <a:picLocks noChangeAspect="1"/>
          </p:cNvPicPr>
          <p:nvPr/>
        </p:nvPicPr>
        <p:blipFill rotWithShape="1">
          <a:blip r:embed="rId3">
            <a:extLst>
              <a:ext uri="{28A0092B-C50C-407E-A947-70E740481C1C}">
                <a14:useLocalDpi xmlns:a14="http://schemas.microsoft.com/office/drawing/2010/main" val="0"/>
              </a:ext>
            </a:extLst>
          </a:blip>
          <a:srcRect l="30655" t="5130" r="11309" b="9323"/>
          <a:stretch/>
        </p:blipFill>
        <p:spPr>
          <a:xfrm>
            <a:off x="4765837" y="2308349"/>
            <a:ext cx="1580605" cy="1550210"/>
          </a:xfrm>
          <a:prstGeom prst="rect">
            <a:avLst/>
          </a:prstGeom>
        </p:spPr>
      </p:pic>
      <p:sp>
        <p:nvSpPr>
          <p:cNvPr id="8" name="AutoShape 2" descr="Tudi majhni psi potrebujejo vzgojo in šolo - Moj P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9" name="Slika 8"/>
          <p:cNvPicPr>
            <a:picLocks noChangeAspect="1"/>
          </p:cNvPicPr>
          <p:nvPr/>
        </p:nvPicPr>
        <p:blipFill rotWithShape="1">
          <a:blip r:embed="rId4">
            <a:extLst>
              <a:ext uri="{28A0092B-C50C-407E-A947-70E740481C1C}">
                <a14:useLocalDpi xmlns:a14="http://schemas.microsoft.com/office/drawing/2010/main" val="0"/>
              </a:ext>
            </a:extLst>
          </a:blip>
          <a:srcRect l="30400" t="12245" r="21221"/>
          <a:stretch/>
        </p:blipFill>
        <p:spPr>
          <a:xfrm>
            <a:off x="6688181" y="2478169"/>
            <a:ext cx="927464" cy="1123406"/>
          </a:xfrm>
          <a:prstGeom prst="rect">
            <a:avLst/>
          </a:prstGeom>
        </p:spPr>
      </p:pic>
      <p:sp>
        <p:nvSpPr>
          <p:cNvPr id="10" name="PoljeZBesedilom 9"/>
          <p:cNvSpPr txBox="1"/>
          <p:nvPr/>
        </p:nvSpPr>
        <p:spPr>
          <a:xfrm>
            <a:off x="4976949" y="3964470"/>
            <a:ext cx="3644537" cy="369332"/>
          </a:xfrm>
          <a:prstGeom prst="rect">
            <a:avLst/>
          </a:prstGeom>
          <a:noFill/>
        </p:spPr>
        <p:txBody>
          <a:bodyPr wrap="square" rtlCol="0">
            <a:spAutoFit/>
          </a:bodyPr>
          <a:lstStyle/>
          <a:p>
            <a:r>
              <a:rPr lang="sl-SI" dirty="0" smtClean="0">
                <a:solidFill>
                  <a:srgbClr val="FF0000"/>
                </a:solidFill>
              </a:rPr>
              <a:t>  velik</a:t>
            </a:r>
            <a:r>
              <a:rPr lang="sl-SI" dirty="0" smtClean="0"/>
              <a:t> pes        </a:t>
            </a:r>
            <a:r>
              <a:rPr lang="sl-SI" dirty="0" smtClean="0">
                <a:solidFill>
                  <a:srgbClr val="FF0000"/>
                </a:solidFill>
              </a:rPr>
              <a:t>majhen</a:t>
            </a:r>
            <a:r>
              <a:rPr lang="sl-SI" dirty="0" smtClean="0"/>
              <a:t> pes</a:t>
            </a:r>
            <a:endParaRPr lang="sl-SI" dirty="0"/>
          </a:p>
        </p:txBody>
      </p:sp>
      <p:sp>
        <p:nvSpPr>
          <p:cNvPr id="11" name="PoljeZBesedilom 10"/>
          <p:cNvSpPr txBox="1"/>
          <p:nvPr/>
        </p:nvSpPr>
        <p:spPr>
          <a:xfrm>
            <a:off x="1554481" y="1972491"/>
            <a:ext cx="2155370" cy="369332"/>
          </a:xfrm>
          <a:prstGeom prst="rect">
            <a:avLst/>
          </a:prstGeom>
          <a:noFill/>
        </p:spPr>
        <p:txBody>
          <a:bodyPr wrap="square" rtlCol="0">
            <a:spAutoFit/>
          </a:bodyPr>
          <a:lstStyle/>
          <a:p>
            <a:r>
              <a:rPr lang="sl-SI" b="1" dirty="0" smtClean="0">
                <a:solidFill>
                  <a:srgbClr val="00B050"/>
                </a:solidFill>
              </a:rPr>
              <a:t>BARVA</a:t>
            </a:r>
            <a:endParaRPr lang="sl-SI" b="1" dirty="0">
              <a:solidFill>
                <a:srgbClr val="00B050"/>
              </a:solidFill>
            </a:endParaRPr>
          </a:p>
        </p:txBody>
      </p:sp>
      <p:sp>
        <p:nvSpPr>
          <p:cNvPr id="12" name="PoljeZBesedilom 11"/>
          <p:cNvSpPr txBox="1"/>
          <p:nvPr/>
        </p:nvSpPr>
        <p:spPr>
          <a:xfrm>
            <a:off x="6165668" y="1972491"/>
            <a:ext cx="1972491" cy="369332"/>
          </a:xfrm>
          <a:prstGeom prst="rect">
            <a:avLst/>
          </a:prstGeom>
          <a:noFill/>
        </p:spPr>
        <p:txBody>
          <a:bodyPr wrap="square" rtlCol="0">
            <a:spAutoFit/>
          </a:bodyPr>
          <a:lstStyle/>
          <a:p>
            <a:r>
              <a:rPr lang="sl-SI" b="1" dirty="0" smtClean="0">
                <a:solidFill>
                  <a:srgbClr val="00B050"/>
                </a:solidFill>
              </a:rPr>
              <a:t>VELIKOST</a:t>
            </a:r>
            <a:endParaRPr lang="sl-SI" b="1" dirty="0">
              <a:solidFill>
                <a:srgbClr val="00B050"/>
              </a:solidFill>
            </a:endParaRPr>
          </a:p>
        </p:txBody>
      </p:sp>
      <p:pic>
        <p:nvPicPr>
          <p:cNvPr id="14" name="Slika 13"/>
          <p:cNvPicPr>
            <a:picLocks noChangeAspect="1"/>
          </p:cNvPicPr>
          <p:nvPr/>
        </p:nvPicPr>
        <p:blipFill rotWithShape="1">
          <a:blip r:embed="rId5">
            <a:extLst>
              <a:ext uri="{28A0092B-C50C-407E-A947-70E740481C1C}">
                <a14:useLocalDpi xmlns:a14="http://schemas.microsoft.com/office/drawing/2010/main" val="0"/>
              </a:ext>
            </a:extLst>
          </a:blip>
          <a:srcRect t="7041"/>
          <a:stretch/>
        </p:blipFill>
        <p:spPr>
          <a:xfrm>
            <a:off x="7151913" y="4692415"/>
            <a:ext cx="1233209" cy="1529611"/>
          </a:xfrm>
          <a:prstGeom prst="rect">
            <a:avLst/>
          </a:prstGeom>
        </p:spPr>
      </p:pic>
      <p:pic>
        <p:nvPicPr>
          <p:cNvPr id="15" name="Slika 14"/>
          <p:cNvPicPr>
            <a:picLocks noChangeAspect="1"/>
          </p:cNvPicPr>
          <p:nvPr/>
        </p:nvPicPr>
        <p:blipFill rotWithShape="1">
          <a:blip r:embed="rId6">
            <a:extLst>
              <a:ext uri="{28A0092B-C50C-407E-A947-70E740481C1C}">
                <a14:useLocalDpi xmlns:a14="http://schemas.microsoft.com/office/drawing/2010/main" val="0"/>
              </a:ext>
            </a:extLst>
          </a:blip>
          <a:srcRect l="16577" r="6911" b="7445"/>
          <a:stretch/>
        </p:blipFill>
        <p:spPr>
          <a:xfrm>
            <a:off x="9028753" y="4751405"/>
            <a:ext cx="1750423" cy="1411631"/>
          </a:xfrm>
          <a:prstGeom prst="rect">
            <a:avLst/>
          </a:prstGeom>
        </p:spPr>
      </p:pic>
      <p:sp>
        <p:nvSpPr>
          <p:cNvPr id="17" name="PoljeZBesedilom 16"/>
          <p:cNvSpPr txBox="1"/>
          <p:nvPr/>
        </p:nvSpPr>
        <p:spPr>
          <a:xfrm>
            <a:off x="6936376" y="6378058"/>
            <a:ext cx="4232367" cy="369332"/>
          </a:xfrm>
          <a:prstGeom prst="rect">
            <a:avLst/>
          </a:prstGeom>
          <a:noFill/>
        </p:spPr>
        <p:txBody>
          <a:bodyPr wrap="square" rtlCol="0">
            <a:spAutoFit/>
          </a:bodyPr>
          <a:lstStyle/>
          <a:p>
            <a:r>
              <a:rPr lang="sl-SI" dirty="0" smtClean="0"/>
              <a:t> </a:t>
            </a:r>
            <a:r>
              <a:rPr lang="sl-SI" dirty="0" smtClean="0">
                <a:solidFill>
                  <a:srgbClr val="FF0000"/>
                </a:solidFill>
              </a:rPr>
              <a:t>stara</a:t>
            </a:r>
            <a:r>
              <a:rPr lang="sl-SI" dirty="0" smtClean="0"/>
              <a:t> omara             </a:t>
            </a:r>
            <a:r>
              <a:rPr lang="sl-SI" dirty="0" smtClean="0">
                <a:solidFill>
                  <a:srgbClr val="FF0000"/>
                </a:solidFill>
              </a:rPr>
              <a:t>nova</a:t>
            </a:r>
            <a:r>
              <a:rPr lang="sl-SI" dirty="0" smtClean="0"/>
              <a:t> omara</a:t>
            </a:r>
            <a:endParaRPr lang="sl-SI" dirty="0"/>
          </a:p>
        </p:txBody>
      </p:sp>
      <p:sp>
        <p:nvSpPr>
          <p:cNvPr id="18" name="PoljeZBesedilom 17"/>
          <p:cNvSpPr txBox="1"/>
          <p:nvPr/>
        </p:nvSpPr>
        <p:spPr>
          <a:xfrm>
            <a:off x="8138158" y="4333801"/>
            <a:ext cx="2641017" cy="369332"/>
          </a:xfrm>
          <a:prstGeom prst="rect">
            <a:avLst/>
          </a:prstGeom>
          <a:noFill/>
        </p:spPr>
        <p:txBody>
          <a:bodyPr wrap="square" rtlCol="0">
            <a:spAutoFit/>
          </a:bodyPr>
          <a:lstStyle/>
          <a:p>
            <a:r>
              <a:rPr lang="sl-SI" b="1" dirty="0" smtClean="0">
                <a:solidFill>
                  <a:srgbClr val="00B050"/>
                </a:solidFill>
              </a:rPr>
              <a:t>   ZNAČILNOST</a:t>
            </a:r>
            <a:endParaRPr lang="sl-SI" b="1" dirty="0">
              <a:solidFill>
                <a:srgbClr val="00B050"/>
              </a:solidFill>
            </a:endParaRPr>
          </a:p>
        </p:txBody>
      </p:sp>
    </p:spTree>
    <p:extLst>
      <p:ext uri="{BB962C8B-B14F-4D97-AF65-F5344CB8AC3E}">
        <p14:creationId xmlns:p14="http://schemas.microsoft.com/office/powerpoint/2010/main" val="2252941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06731" y="624109"/>
            <a:ext cx="9897881" cy="3451501"/>
          </a:xfrm>
        </p:spPr>
        <p:txBody>
          <a:bodyPr>
            <a:normAutofit/>
          </a:bodyPr>
          <a:lstStyle/>
          <a:p>
            <a:pPr algn="ctr"/>
            <a:r>
              <a:rPr lang="sl-SI" sz="2400" b="1" dirty="0" smtClean="0">
                <a:solidFill>
                  <a:srgbClr val="7030A0"/>
                </a:solidFill>
              </a:rPr>
              <a:t>KAKŠEN JE UČENEC?</a:t>
            </a:r>
            <a:br>
              <a:rPr lang="sl-SI" sz="2400" b="1" dirty="0" smtClean="0">
                <a:solidFill>
                  <a:srgbClr val="7030A0"/>
                </a:solidFill>
              </a:rPr>
            </a:br>
            <a:endParaRPr lang="sl-SI" sz="2400" b="1" dirty="0">
              <a:solidFill>
                <a:srgbClr val="7030A0"/>
              </a:solidFill>
            </a:endParaRPr>
          </a:p>
        </p:txBody>
      </p:sp>
      <p:pic>
        <p:nvPicPr>
          <p:cNvPr id="6" name="Označba mesta vsebine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5731" y="1267641"/>
            <a:ext cx="1389062" cy="1587500"/>
          </a:xfrm>
        </p:spPr>
      </p:pic>
      <p:sp>
        <p:nvSpPr>
          <p:cNvPr id="7" name="PoljeZBesedilom 6"/>
          <p:cNvSpPr txBox="1"/>
          <p:nvPr/>
        </p:nvSpPr>
        <p:spPr>
          <a:xfrm>
            <a:off x="2233748" y="1463040"/>
            <a:ext cx="3278777" cy="400110"/>
          </a:xfrm>
          <a:prstGeom prst="rect">
            <a:avLst/>
          </a:prstGeom>
          <a:noFill/>
        </p:spPr>
        <p:txBody>
          <a:bodyPr wrap="square" rtlCol="0">
            <a:spAutoFit/>
          </a:bodyPr>
          <a:lstStyle/>
          <a:p>
            <a:r>
              <a:rPr lang="sl-SI" b="1" dirty="0">
                <a:solidFill>
                  <a:srgbClr val="00B050"/>
                </a:solidFill>
              </a:rPr>
              <a:t>v</a:t>
            </a:r>
            <a:r>
              <a:rPr lang="sl-SI" b="1" dirty="0" smtClean="0">
                <a:solidFill>
                  <a:srgbClr val="00B050"/>
                </a:solidFill>
              </a:rPr>
              <a:t>esel, </a:t>
            </a:r>
            <a:r>
              <a:rPr lang="sl-SI" sz="2000" b="1" dirty="0" smtClean="0">
                <a:solidFill>
                  <a:srgbClr val="00B050"/>
                </a:solidFill>
              </a:rPr>
              <a:t>žalosten</a:t>
            </a:r>
            <a:r>
              <a:rPr lang="sl-SI" b="1" dirty="0" smtClean="0">
                <a:solidFill>
                  <a:srgbClr val="00B050"/>
                </a:solidFill>
              </a:rPr>
              <a:t>, nasmejan</a:t>
            </a:r>
            <a:endParaRPr lang="sl-SI" b="1" dirty="0">
              <a:solidFill>
                <a:srgbClr val="00B050"/>
              </a:solidFill>
            </a:endParaRPr>
          </a:p>
        </p:txBody>
      </p:sp>
      <p:sp>
        <p:nvSpPr>
          <p:cNvPr id="8" name="PoljeZBesedilom 7"/>
          <p:cNvSpPr txBox="1"/>
          <p:nvPr/>
        </p:nvSpPr>
        <p:spPr>
          <a:xfrm>
            <a:off x="7103497" y="1663095"/>
            <a:ext cx="3984171" cy="369332"/>
          </a:xfrm>
          <a:prstGeom prst="rect">
            <a:avLst/>
          </a:prstGeom>
          <a:noFill/>
        </p:spPr>
        <p:txBody>
          <a:bodyPr wrap="square" rtlCol="0">
            <a:spAutoFit/>
          </a:bodyPr>
          <a:lstStyle/>
          <a:p>
            <a:r>
              <a:rPr lang="sl-SI" b="1" dirty="0">
                <a:solidFill>
                  <a:srgbClr val="00B0F0"/>
                </a:solidFill>
              </a:rPr>
              <a:t>z</a:t>
            </a:r>
            <a:r>
              <a:rPr lang="sl-SI" b="1" dirty="0" smtClean="0">
                <a:solidFill>
                  <a:srgbClr val="00B0F0"/>
                </a:solidFill>
              </a:rPr>
              <a:t>aspan, živahen, pozabljiv</a:t>
            </a:r>
            <a:endParaRPr lang="sl-SI" b="1" dirty="0">
              <a:solidFill>
                <a:srgbClr val="00B0F0"/>
              </a:solidFill>
            </a:endParaRPr>
          </a:p>
        </p:txBody>
      </p:sp>
      <p:sp>
        <p:nvSpPr>
          <p:cNvPr id="9" name="PoljeZBesedilom 8"/>
          <p:cNvSpPr txBox="1"/>
          <p:nvPr/>
        </p:nvSpPr>
        <p:spPr>
          <a:xfrm>
            <a:off x="1907177" y="2468880"/>
            <a:ext cx="3385197" cy="369332"/>
          </a:xfrm>
          <a:prstGeom prst="rect">
            <a:avLst/>
          </a:prstGeom>
          <a:noFill/>
        </p:spPr>
        <p:txBody>
          <a:bodyPr wrap="square" rtlCol="0">
            <a:spAutoFit/>
          </a:bodyPr>
          <a:lstStyle/>
          <a:p>
            <a:r>
              <a:rPr lang="sl-SI" b="1" dirty="0">
                <a:solidFill>
                  <a:schemeClr val="accent2">
                    <a:lumMod val="75000"/>
                  </a:schemeClr>
                </a:solidFill>
              </a:rPr>
              <a:t>u</a:t>
            </a:r>
            <a:r>
              <a:rPr lang="sl-SI" b="1" dirty="0" smtClean="0">
                <a:solidFill>
                  <a:schemeClr val="accent2">
                    <a:lumMod val="75000"/>
                  </a:schemeClr>
                </a:solidFill>
              </a:rPr>
              <a:t>ren, počasen, nezbran</a:t>
            </a:r>
            <a:endParaRPr lang="sl-SI" b="1" dirty="0">
              <a:solidFill>
                <a:schemeClr val="accent2">
                  <a:lumMod val="75000"/>
                </a:schemeClr>
              </a:solidFill>
            </a:endParaRPr>
          </a:p>
        </p:txBody>
      </p:sp>
      <p:sp>
        <p:nvSpPr>
          <p:cNvPr id="10" name="PoljeZBesedilom 9"/>
          <p:cNvSpPr txBox="1"/>
          <p:nvPr/>
        </p:nvSpPr>
        <p:spPr>
          <a:xfrm>
            <a:off x="6988629" y="2651760"/>
            <a:ext cx="3565164" cy="369332"/>
          </a:xfrm>
          <a:prstGeom prst="rect">
            <a:avLst/>
          </a:prstGeom>
          <a:noFill/>
        </p:spPr>
        <p:txBody>
          <a:bodyPr wrap="square" rtlCol="0">
            <a:spAutoFit/>
          </a:bodyPr>
          <a:lstStyle/>
          <a:p>
            <a:r>
              <a:rPr lang="sl-SI" b="1" dirty="0" smtClean="0">
                <a:solidFill>
                  <a:srgbClr val="7030A0"/>
                </a:solidFill>
              </a:rPr>
              <a:t>velik, majhen, debel, suh</a:t>
            </a:r>
            <a:endParaRPr lang="sl-SI" b="1" dirty="0">
              <a:solidFill>
                <a:srgbClr val="7030A0"/>
              </a:solidFill>
            </a:endParaRPr>
          </a:p>
        </p:txBody>
      </p:sp>
      <p:sp>
        <p:nvSpPr>
          <p:cNvPr id="12" name="PoljeZBesedilom 11"/>
          <p:cNvSpPr txBox="1"/>
          <p:nvPr/>
        </p:nvSpPr>
        <p:spPr>
          <a:xfrm>
            <a:off x="3788229" y="3455759"/>
            <a:ext cx="4885508" cy="369332"/>
          </a:xfrm>
          <a:prstGeom prst="rect">
            <a:avLst/>
          </a:prstGeom>
          <a:noFill/>
        </p:spPr>
        <p:txBody>
          <a:bodyPr wrap="square" rtlCol="0">
            <a:spAutoFit/>
          </a:bodyPr>
          <a:lstStyle/>
          <a:p>
            <a:r>
              <a:rPr lang="sl-SI" b="1" dirty="0">
                <a:solidFill>
                  <a:schemeClr val="accent1">
                    <a:lumMod val="60000"/>
                    <a:lumOff val="40000"/>
                  </a:schemeClr>
                </a:solidFill>
              </a:rPr>
              <a:t>t</a:t>
            </a:r>
            <a:r>
              <a:rPr lang="sl-SI" b="1" dirty="0" smtClean="0">
                <a:solidFill>
                  <a:schemeClr val="accent1">
                    <a:lumMod val="60000"/>
                    <a:lumOff val="40000"/>
                  </a:schemeClr>
                </a:solidFill>
              </a:rPr>
              <a:t>ih, glasen, razmišljajoč, zamišljen, temen</a:t>
            </a:r>
            <a:endParaRPr lang="sl-SI" b="1" dirty="0">
              <a:solidFill>
                <a:schemeClr val="accent1">
                  <a:lumMod val="60000"/>
                  <a:lumOff val="40000"/>
                </a:schemeClr>
              </a:solidFill>
            </a:endParaRPr>
          </a:p>
        </p:txBody>
      </p:sp>
      <p:sp>
        <p:nvSpPr>
          <p:cNvPr id="13" name="PoljeZBesedilom 12"/>
          <p:cNvSpPr txBox="1"/>
          <p:nvPr/>
        </p:nvSpPr>
        <p:spPr>
          <a:xfrm>
            <a:off x="1502229" y="4510277"/>
            <a:ext cx="9585439" cy="1323439"/>
          </a:xfrm>
          <a:prstGeom prst="rect">
            <a:avLst/>
          </a:prstGeom>
          <a:noFill/>
        </p:spPr>
        <p:txBody>
          <a:bodyPr wrap="square" rtlCol="0">
            <a:spAutoFit/>
          </a:bodyPr>
          <a:lstStyle/>
          <a:p>
            <a:r>
              <a:rPr lang="sl-SI" sz="2000" b="1" dirty="0" smtClean="0">
                <a:solidFill>
                  <a:srgbClr val="FF0000"/>
                </a:solidFill>
              </a:rPr>
              <a:t>LASTNOSTNI PRIDEVNIKI</a:t>
            </a:r>
            <a:r>
              <a:rPr lang="sl-SI" sz="2000" dirty="0" smtClean="0"/>
              <a:t> </a:t>
            </a:r>
            <a:r>
              <a:rPr lang="sl-SI" sz="2000" dirty="0" smtClean="0">
                <a:solidFill>
                  <a:srgbClr val="FF0000"/>
                </a:solidFill>
              </a:rPr>
              <a:t>POVEJO, </a:t>
            </a:r>
            <a:r>
              <a:rPr lang="sl-SI" sz="2000" b="1" dirty="0" smtClean="0">
                <a:solidFill>
                  <a:srgbClr val="FF0000"/>
                </a:solidFill>
              </a:rPr>
              <a:t>KAKŠNE BARVE, VELIKOSTI IN ZNAČILNOSTI </a:t>
            </a:r>
            <a:r>
              <a:rPr lang="sl-SI" sz="2000" dirty="0" smtClean="0">
                <a:solidFill>
                  <a:srgbClr val="FF0000"/>
                </a:solidFill>
              </a:rPr>
              <a:t>JE KDO ALI KAJ. </a:t>
            </a:r>
          </a:p>
          <a:p>
            <a:endParaRPr lang="sl-SI" sz="2000" dirty="0" smtClean="0">
              <a:solidFill>
                <a:srgbClr val="FF0000"/>
              </a:solidFill>
            </a:endParaRPr>
          </a:p>
          <a:p>
            <a:r>
              <a:rPr lang="sl-SI" sz="2000" dirty="0" smtClean="0">
                <a:solidFill>
                  <a:srgbClr val="FF0000"/>
                </a:solidFill>
              </a:rPr>
              <a:t>Po njih se vprašamo: KAKŠEN? </a:t>
            </a:r>
            <a:r>
              <a:rPr lang="sl-SI" sz="2000" dirty="0" smtClean="0">
                <a:solidFill>
                  <a:srgbClr val="0070C0"/>
                </a:solidFill>
              </a:rPr>
              <a:t>(avto)   </a:t>
            </a:r>
            <a:r>
              <a:rPr lang="sl-SI" sz="2000" dirty="0" smtClean="0">
                <a:solidFill>
                  <a:srgbClr val="FF0000"/>
                </a:solidFill>
              </a:rPr>
              <a:t>KAKŠNA? </a:t>
            </a:r>
            <a:r>
              <a:rPr lang="sl-SI" sz="2000" dirty="0" smtClean="0">
                <a:solidFill>
                  <a:srgbClr val="0070C0"/>
                </a:solidFill>
              </a:rPr>
              <a:t>(torba)   </a:t>
            </a:r>
            <a:r>
              <a:rPr lang="sl-SI" sz="2000" dirty="0" smtClean="0">
                <a:solidFill>
                  <a:srgbClr val="FF0000"/>
                </a:solidFill>
              </a:rPr>
              <a:t>KAKŠNO? </a:t>
            </a:r>
            <a:r>
              <a:rPr lang="sl-SI" sz="2000" dirty="0" smtClean="0">
                <a:solidFill>
                  <a:srgbClr val="0070C0"/>
                </a:solidFill>
              </a:rPr>
              <a:t>(okno)</a:t>
            </a:r>
            <a:endParaRPr lang="sl-SI" sz="2000" dirty="0">
              <a:solidFill>
                <a:srgbClr val="0070C0"/>
              </a:solidFill>
            </a:endParaRPr>
          </a:p>
        </p:txBody>
      </p:sp>
    </p:spTree>
    <p:extLst>
      <p:ext uri="{BB962C8B-B14F-4D97-AF65-F5344CB8AC3E}">
        <p14:creationId xmlns:p14="http://schemas.microsoft.com/office/powerpoint/2010/main" val="53402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93669" y="624109"/>
            <a:ext cx="9910943" cy="3817261"/>
          </a:xfrm>
        </p:spPr>
        <p:txBody>
          <a:bodyPr>
            <a:normAutofit/>
          </a:bodyPr>
          <a:lstStyle/>
          <a:p>
            <a:pPr algn="ctr"/>
            <a:r>
              <a:rPr lang="sl-SI" sz="3200" b="1" dirty="0" smtClean="0">
                <a:solidFill>
                  <a:srgbClr val="00B050"/>
                </a:solidFill>
              </a:rPr>
              <a:t>SVOJILNI PRIDEVNIK</a:t>
            </a:r>
            <a:endParaRPr lang="sl-SI" sz="3200" b="1" dirty="0">
              <a:solidFill>
                <a:srgbClr val="00B050"/>
              </a:solidFill>
            </a:endParaRPr>
          </a:p>
        </p:txBody>
      </p:sp>
      <p:sp>
        <p:nvSpPr>
          <p:cNvPr id="4" name="PoljeZBesedilom 3"/>
          <p:cNvSpPr txBox="1"/>
          <p:nvPr/>
        </p:nvSpPr>
        <p:spPr>
          <a:xfrm>
            <a:off x="1433148" y="1417709"/>
            <a:ext cx="7162211" cy="646331"/>
          </a:xfrm>
          <a:prstGeom prst="rect">
            <a:avLst/>
          </a:prstGeom>
          <a:noFill/>
        </p:spPr>
        <p:txBody>
          <a:bodyPr wrap="square" rtlCol="0">
            <a:spAutoFit/>
          </a:bodyPr>
          <a:lstStyle/>
          <a:p>
            <a:r>
              <a:rPr lang="sl-SI" dirty="0" smtClean="0"/>
              <a:t>     </a:t>
            </a:r>
            <a:r>
              <a:rPr lang="sl-SI" b="1" dirty="0" smtClean="0">
                <a:solidFill>
                  <a:srgbClr val="0070C0"/>
                </a:solidFill>
              </a:rPr>
              <a:t>zvezek</a:t>
            </a:r>
            <a:r>
              <a:rPr lang="sl-SI" dirty="0" smtClean="0"/>
              <a:t>                      </a:t>
            </a:r>
            <a:r>
              <a:rPr lang="sl-SI" b="1" dirty="0" smtClean="0">
                <a:solidFill>
                  <a:srgbClr val="0070C0"/>
                </a:solidFill>
              </a:rPr>
              <a:t>sošolcev</a:t>
            </a:r>
            <a:r>
              <a:rPr lang="sl-SI" dirty="0" smtClean="0"/>
              <a:t>            </a:t>
            </a:r>
            <a:r>
              <a:rPr lang="sl-SI" b="1" dirty="0" smtClean="0">
                <a:solidFill>
                  <a:srgbClr val="00B050"/>
                </a:solidFill>
              </a:rPr>
              <a:t>zvezek</a:t>
            </a:r>
          </a:p>
          <a:p>
            <a:r>
              <a:rPr lang="sl-SI" b="1" dirty="0">
                <a:solidFill>
                  <a:srgbClr val="C00000"/>
                </a:solidFill>
              </a:rPr>
              <a:t>s</a:t>
            </a:r>
            <a:r>
              <a:rPr lang="sl-SI" b="1" dirty="0" smtClean="0">
                <a:solidFill>
                  <a:srgbClr val="C00000"/>
                </a:solidFill>
              </a:rPr>
              <a:t>amostalnik                  </a:t>
            </a:r>
            <a:r>
              <a:rPr lang="sl-SI" b="1" dirty="0" smtClean="0">
                <a:solidFill>
                  <a:srgbClr val="FFC000"/>
                </a:solidFill>
              </a:rPr>
              <a:t>pridevnik       </a:t>
            </a:r>
            <a:r>
              <a:rPr lang="sl-SI" b="1" dirty="0" smtClean="0">
                <a:solidFill>
                  <a:srgbClr val="C00000"/>
                </a:solidFill>
              </a:rPr>
              <a:t>samostalnik            </a:t>
            </a:r>
            <a:endParaRPr lang="sl-SI" b="1" dirty="0">
              <a:solidFill>
                <a:srgbClr val="C00000"/>
              </a:solidFill>
            </a:endParaRPr>
          </a:p>
        </p:txBody>
      </p:sp>
      <p:sp>
        <p:nvSpPr>
          <p:cNvPr id="8" name="PoljeZBesedilom 7"/>
          <p:cNvSpPr txBox="1"/>
          <p:nvPr/>
        </p:nvSpPr>
        <p:spPr>
          <a:xfrm>
            <a:off x="1149531" y="3540034"/>
            <a:ext cx="10802983" cy="1261884"/>
          </a:xfrm>
          <a:prstGeom prst="rect">
            <a:avLst/>
          </a:prstGeom>
          <a:noFill/>
        </p:spPr>
        <p:txBody>
          <a:bodyPr wrap="square" rtlCol="0">
            <a:spAutoFit/>
          </a:bodyPr>
          <a:lstStyle/>
          <a:p>
            <a:endParaRPr lang="sl-SI" sz="2000" dirty="0" smtClean="0">
              <a:solidFill>
                <a:srgbClr val="7030A0"/>
              </a:solidFill>
              <a:effectLst>
                <a:outerShdw blurRad="38100" dist="38100" dir="2700000" algn="tl">
                  <a:srgbClr val="000000">
                    <a:alpha val="43137"/>
                  </a:srgbClr>
                </a:outerShdw>
              </a:effectLst>
            </a:endParaRPr>
          </a:p>
          <a:p>
            <a:r>
              <a:rPr lang="sl-SI" sz="2000" dirty="0" smtClean="0">
                <a:solidFill>
                  <a:srgbClr val="7030A0"/>
                </a:solidFill>
                <a:effectLst>
                  <a:outerShdw blurRad="38100" dist="38100" dir="2700000" algn="tl">
                    <a:srgbClr val="000000">
                      <a:alpha val="43137"/>
                    </a:srgbClr>
                  </a:outerShdw>
                </a:effectLst>
              </a:rPr>
              <a:t>S svojilnimi pridevniki izražamo pripadnost, svojino oziroma last koga.</a:t>
            </a:r>
          </a:p>
          <a:p>
            <a:endParaRPr lang="sl-SI" dirty="0"/>
          </a:p>
          <a:p>
            <a:r>
              <a:rPr lang="sl-SI" dirty="0" smtClean="0">
                <a:effectLst>
                  <a:outerShdw blurRad="38100" dist="38100" dir="2700000" algn="tl">
                    <a:srgbClr val="000000">
                      <a:alpha val="43137"/>
                    </a:srgbClr>
                  </a:outerShdw>
                </a:effectLst>
              </a:rPr>
              <a:t>Čigav je zvezek? </a:t>
            </a:r>
            <a:r>
              <a:rPr lang="sl-SI" dirty="0" smtClean="0">
                <a:solidFill>
                  <a:srgbClr val="FF0000"/>
                </a:solidFill>
                <a:effectLst>
                  <a:outerShdw blurRad="38100" dist="38100" dir="2700000" algn="tl">
                    <a:srgbClr val="000000">
                      <a:alpha val="43137"/>
                    </a:srgbClr>
                  </a:outerShdw>
                </a:effectLst>
              </a:rPr>
              <a:t>Sošolcev.</a:t>
            </a:r>
            <a:endParaRPr lang="sl-SI" dirty="0">
              <a:solidFill>
                <a:srgbClr val="FF0000"/>
              </a:solidFill>
              <a:effectLst>
                <a:outerShdw blurRad="38100" dist="38100" dir="2700000" algn="tl">
                  <a:srgbClr val="000000">
                    <a:alpha val="43137"/>
                  </a:srgbClr>
                </a:outerShdw>
              </a:effectLst>
            </a:endParaRPr>
          </a:p>
        </p:txBody>
      </p:sp>
      <p:sp>
        <p:nvSpPr>
          <p:cNvPr id="9" name="PoljeZBesedilom 8"/>
          <p:cNvSpPr txBox="1"/>
          <p:nvPr/>
        </p:nvSpPr>
        <p:spPr>
          <a:xfrm>
            <a:off x="1149531" y="5054660"/>
            <a:ext cx="10355081" cy="1015663"/>
          </a:xfrm>
          <a:prstGeom prst="rect">
            <a:avLst/>
          </a:prstGeom>
          <a:noFill/>
        </p:spPr>
        <p:txBody>
          <a:bodyPr wrap="square" rtlCol="0">
            <a:spAutoFit/>
          </a:bodyPr>
          <a:lstStyle/>
          <a:p>
            <a:r>
              <a:rPr lang="sl-SI" sz="2000" b="1" dirty="0" smtClean="0">
                <a:solidFill>
                  <a:srgbClr val="FF0000"/>
                </a:solidFill>
              </a:rPr>
              <a:t>SVOJILNI PRIDEVNIKI </a:t>
            </a:r>
            <a:r>
              <a:rPr lang="sl-SI" sz="2000" dirty="0" smtClean="0">
                <a:solidFill>
                  <a:srgbClr val="FF0000"/>
                </a:solidFill>
              </a:rPr>
              <a:t>POVEJO, KOMU KDO ALI KAJ PRIPADA, </a:t>
            </a:r>
            <a:r>
              <a:rPr lang="sl-SI" sz="2000" b="1" dirty="0" smtClean="0">
                <a:solidFill>
                  <a:srgbClr val="FF0000"/>
                </a:solidFill>
              </a:rPr>
              <a:t>ČIGAVO JE KAJ</a:t>
            </a:r>
            <a:r>
              <a:rPr lang="sl-SI" sz="2000" dirty="0" smtClean="0">
                <a:solidFill>
                  <a:srgbClr val="FF0000"/>
                </a:solidFill>
              </a:rPr>
              <a:t>. </a:t>
            </a:r>
          </a:p>
          <a:p>
            <a:endParaRPr lang="sl-SI" sz="2000" dirty="0" smtClean="0">
              <a:solidFill>
                <a:srgbClr val="FF0000"/>
              </a:solidFill>
            </a:endParaRPr>
          </a:p>
          <a:p>
            <a:r>
              <a:rPr lang="sl-SI" sz="2000" dirty="0" smtClean="0">
                <a:solidFill>
                  <a:srgbClr val="FF0000"/>
                </a:solidFill>
              </a:rPr>
              <a:t>Po njih se vprašamo ČIGAV? </a:t>
            </a:r>
            <a:r>
              <a:rPr lang="sl-SI" sz="2000" dirty="0" smtClean="0">
                <a:solidFill>
                  <a:srgbClr val="0070C0"/>
                </a:solidFill>
              </a:rPr>
              <a:t>(motor)   </a:t>
            </a:r>
            <a:r>
              <a:rPr lang="sl-SI" sz="2000" dirty="0" smtClean="0">
                <a:solidFill>
                  <a:srgbClr val="FF0000"/>
                </a:solidFill>
              </a:rPr>
              <a:t>ČIGAVA? </a:t>
            </a:r>
            <a:r>
              <a:rPr lang="sl-SI" sz="2000" dirty="0" smtClean="0">
                <a:solidFill>
                  <a:srgbClr val="0070C0"/>
                </a:solidFill>
              </a:rPr>
              <a:t>(kapa)    </a:t>
            </a:r>
            <a:r>
              <a:rPr lang="sl-SI" sz="2000" dirty="0" smtClean="0">
                <a:solidFill>
                  <a:srgbClr val="FF0000"/>
                </a:solidFill>
              </a:rPr>
              <a:t>ČIGAVO? </a:t>
            </a:r>
            <a:r>
              <a:rPr lang="sl-SI" sz="2000" dirty="0" smtClean="0">
                <a:solidFill>
                  <a:srgbClr val="0070C0"/>
                </a:solidFill>
              </a:rPr>
              <a:t>(kolo)</a:t>
            </a:r>
            <a:endParaRPr lang="sl-SI" sz="2000" dirty="0">
              <a:solidFill>
                <a:srgbClr val="0070C0"/>
              </a:solidFill>
            </a:endParaRPr>
          </a:p>
        </p:txBody>
      </p:sp>
      <p:pic>
        <p:nvPicPr>
          <p:cNvPr id="11" name="Označba mesta vsebine 10"/>
          <p:cNvPicPr>
            <a:picLocks noGrp="1" noChangeAspect="1"/>
          </p:cNvPicPr>
          <p:nvPr>
            <p:ph idx="1"/>
          </p:nvPr>
        </p:nvPicPr>
        <p:blipFill rotWithShape="1">
          <a:blip r:embed="rId2">
            <a:extLst>
              <a:ext uri="{28A0092B-C50C-407E-A947-70E740481C1C}">
                <a14:useLocalDpi xmlns:a14="http://schemas.microsoft.com/office/drawing/2010/main" val="0"/>
              </a:ext>
            </a:extLst>
          </a:blip>
          <a:srcRect l="1442" t="26850" r="53007" b="11922"/>
          <a:stretch/>
        </p:blipFill>
        <p:spPr>
          <a:xfrm>
            <a:off x="4573838" y="1972491"/>
            <a:ext cx="1030128" cy="1567543"/>
          </a:xfrm>
        </p:spPr>
      </p:pic>
    </p:spTree>
    <p:extLst>
      <p:ext uri="{BB962C8B-B14F-4D97-AF65-F5344CB8AC3E}">
        <p14:creationId xmlns:p14="http://schemas.microsoft.com/office/powerpoint/2010/main" val="1661094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93669" y="624109"/>
            <a:ext cx="9910943" cy="2563228"/>
          </a:xfrm>
        </p:spPr>
        <p:txBody>
          <a:bodyPr>
            <a:normAutofit fontScale="90000"/>
          </a:bodyPr>
          <a:lstStyle/>
          <a:p>
            <a:r>
              <a:rPr lang="sl-SI" sz="2200" dirty="0" smtClean="0">
                <a:solidFill>
                  <a:srgbClr val="C00000"/>
                </a:solidFill>
                <a:effectLst>
                  <a:outerShdw blurRad="38100" dist="38100" dir="2700000" algn="tl">
                    <a:srgbClr val="000000">
                      <a:alpha val="43137"/>
                    </a:srgbClr>
                  </a:outerShdw>
                </a:effectLst>
              </a:rPr>
              <a:t>Iz prvega samostalnika tvori svojilni pridevnik.</a:t>
            </a:r>
            <a:br>
              <a:rPr lang="sl-SI" sz="2200" dirty="0" smtClean="0">
                <a:solidFill>
                  <a:srgbClr val="C0000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oče + klobuk – </a:t>
            </a:r>
            <a:r>
              <a:rPr lang="sl-SI" sz="2400" dirty="0" smtClean="0">
                <a:solidFill>
                  <a:srgbClr val="FF0000"/>
                </a:solidFill>
                <a:effectLst>
                  <a:outerShdw blurRad="38100" dist="38100" dir="2700000" algn="tl">
                    <a:srgbClr val="000000">
                      <a:alpha val="43137"/>
                    </a:srgbClr>
                  </a:outerShdw>
                </a:effectLst>
              </a:rPr>
              <a:t>očetov klobuk</a:t>
            </a:r>
            <a:br>
              <a:rPr lang="sl-SI" sz="2400" dirty="0" smtClean="0">
                <a:solidFill>
                  <a:srgbClr val="FF000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mama + ura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sin + kitara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sosed + lestev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teta + jopica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dekle + pismo - </a:t>
            </a:r>
            <a:endParaRPr lang="sl-SI" sz="2400" dirty="0">
              <a:solidFill>
                <a:srgbClr val="0070C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593669" y="3344090"/>
            <a:ext cx="9910943" cy="3213464"/>
          </a:xfrm>
        </p:spPr>
        <p:txBody>
          <a:bodyPr>
            <a:normAutofit/>
          </a:bodyPr>
          <a:lstStyle/>
          <a:p>
            <a:pPr marL="0" indent="0">
              <a:buNone/>
            </a:pPr>
            <a:r>
              <a:rPr lang="sl-SI" sz="2000" dirty="0" smtClean="0">
                <a:solidFill>
                  <a:srgbClr val="C00000"/>
                </a:solidFill>
                <a:effectLst>
                  <a:outerShdw blurRad="38100" dist="38100" dir="2700000" algn="tl">
                    <a:srgbClr val="000000">
                      <a:alpha val="43137"/>
                    </a:srgbClr>
                  </a:outerShdw>
                </a:effectLst>
              </a:rPr>
              <a:t>Napiši ustrezne svojilne oblike pridevnika iz navedenih imen in priimkov.</a:t>
            </a:r>
          </a:p>
          <a:p>
            <a:pPr marL="0" indent="0">
              <a:buNone/>
            </a:pPr>
            <a:r>
              <a:rPr lang="sl-SI" sz="2000" dirty="0" err="1" smtClean="0">
                <a:solidFill>
                  <a:srgbClr val="0070C0"/>
                </a:solidFill>
                <a:effectLst>
                  <a:outerShdw blurRad="38100" dist="38100" dir="2700000" algn="tl">
                    <a:srgbClr val="000000">
                      <a:alpha val="43137"/>
                    </a:srgbClr>
                  </a:outerShdw>
                </a:effectLst>
              </a:rPr>
              <a:t>Ula</a:t>
            </a:r>
            <a:r>
              <a:rPr lang="sl-SI" sz="2000" dirty="0" smtClean="0">
                <a:solidFill>
                  <a:srgbClr val="0070C0"/>
                </a:solidFill>
                <a:effectLst>
                  <a:outerShdw blurRad="38100" dist="38100" dir="2700000" algn="tl">
                    <a:srgbClr val="000000">
                      <a:alpha val="43137"/>
                    </a:srgbClr>
                  </a:outerShdw>
                </a:effectLst>
              </a:rPr>
              <a:t> – </a:t>
            </a:r>
            <a:r>
              <a:rPr lang="sl-SI" sz="2000" u="sng" dirty="0" err="1" smtClean="0">
                <a:solidFill>
                  <a:srgbClr val="FF0000"/>
                </a:solidFill>
                <a:effectLst>
                  <a:outerShdw blurRad="38100" dist="38100" dir="2700000" algn="tl">
                    <a:srgbClr val="000000">
                      <a:alpha val="43137"/>
                    </a:srgbClr>
                  </a:outerShdw>
                </a:effectLst>
              </a:rPr>
              <a:t>Ulina</a:t>
            </a:r>
            <a:r>
              <a:rPr lang="sl-SI" sz="2000" dirty="0" smtClean="0">
                <a:solidFill>
                  <a:srgbClr val="0070C0"/>
                </a:solidFill>
                <a:effectLst>
                  <a:outerShdw blurRad="38100" dist="38100" dir="2700000" algn="tl">
                    <a:srgbClr val="000000">
                      <a:alpha val="43137"/>
                    </a:srgbClr>
                  </a:outerShdw>
                </a:effectLst>
              </a:rPr>
              <a:t> igrača                Mirjam – </a:t>
            </a:r>
            <a:r>
              <a:rPr lang="sl-SI" sz="2000" u="sng" dirty="0" smtClean="0">
                <a:solidFill>
                  <a:srgbClr val="FF0000"/>
                </a:solidFill>
                <a:effectLst>
                  <a:outerShdw blurRad="38100" dist="38100" dir="2700000" algn="tl">
                    <a:srgbClr val="000000">
                      <a:alpha val="43137"/>
                    </a:srgbClr>
                  </a:outerShdw>
                </a:effectLst>
              </a:rPr>
              <a:t>Mirjamina</a:t>
            </a:r>
            <a:r>
              <a:rPr lang="sl-SI" sz="2000" u="sng" dirty="0" smtClean="0">
                <a:solidFill>
                  <a:srgbClr val="0070C0"/>
                </a:solidFill>
                <a:effectLst>
                  <a:outerShdw blurRad="38100" dist="38100" dir="2700000" algn="tl">
                    <a:srgbClr val="000000">
                      <a:alpha val="43137"/>
                    </a:srgbClr>
                  </a:outerShdw>
                </a:effectLst>
              </a:rPr>
              <a:t> </a:t>
            </a:r>
            <a:r>
              <a:rPr lang="sl-SI" sz="2000" dirty="0" smtClean="0">
                <a:solidFill>
                  <a:srgbClr val="0070C0"/>
                </a:solidFill>
                <a:effectLst>
                  <a:outerShdw blurRad="38100" dist="38100" dir="2700000" algn="tl">
                    <a:srgbClr val="000000">
                      <a:alpha val="43137"/>
                    </a:srgbClr>
                  </a:outerShdw>
                </a:effectLst>
              </a:rPr>
              <a:t>torba</a:t>
            </a:r>
          </a:p>
          <a:p>
            <a:pPr marL="0" indent="0">
              <a:buNone/>
            </a:pPr>
            <a:r>
              <a:rPr lang="sl-SI" sz="2000" dirty="0" smtClean="0">
                <a:solidFill>
                  <a:srgbClr val="0070C0"/>
                </a:solidFill>
                <a:effectLst>
                  <a:outerShdw blurRad="38100" dist="38100" dir="2700000" algn="tl">
                    <a:srgbClr val="000000">
                      <a:alpha val="43137"/>
                    </a:srgbClr>
                  </a:outerShdw>
                </a:effectLst>
              </a:rPr>
              <a:t>Vid – </a:t>
            </a:r>
            <a:r>
              <a:rPr lang="sl-SI" sz="2000" dirty="0" smtClean="0">
                <a:solidFill>
                  <a:srgbClr val="FF0000"/>
                </a:solidFill>
                <a:effectLst>
                  <a:outerShdw blurRad="38100" dist="38100" dir="2700000" algn="tl">
                    <a:srgbClr val="000000">
                      <a:alpha val="43137"/>
                    </a:srgbClr>
                  </a:outerShdw>
                </a:effectLst>
              </a:rPr>
              <a:t>______</a:t>
            </a:r>
            <a:r>
              <a:rPr lang="sl-SI" sz="2000" dirty="0" smtClean="0">
                <a:solidFill>
                  <a:srgbClr val="0070C0"/>
                </a:solidFill>
                <a:effectLst>
                  <a:outerShdw blurRad="38100" dist="38100" dir="2700000" algn="tl">
                    <a:srgbClr val="000000">
                      <a:alpha val="43137"/>
                    </a:srgbClr>
                  </a:outerShdw>
                </a:effectLst>
              </a:rPr>
              <a:t> kolo                  Lili – </a:t>
            </a:r>
            <a:r>
              <a:rPr lang="sl-SI" sz="2000" u="sng" dirty="0" smtClean="0">
                <a:solidFill>
                  <a:srgbClr val="FF0000"/>
                </a:solidFill>
                <a:effectLst>
                  <a:outerShdw blurRad="38100" dist="38100" dir="2700000" algn="tl">
                    <a:srgbClr val="000000">
                      <a:alpha val="43137"/>
                    </a:srgbClr>
                  </a:outerShdw>
                </a:effectLst>
              </a:rPr>
              <a:t>Lilijin</a:t>
            </a:r>
            <a:r>
              <a:rPr lang="sl-SI" sz="2000" dirty="0" smtClean="0">
                <a:solidFill>
                  <a:srgbClr val="0070C0"/>
                </a:solidFill>
                <a:effectLst>
                  <a:outerShdw blurRad="38100" dist="38100" dir="2700000" algn="tl">
                    <a:srgbClr val="000000">
                      <a:alpha val="43137"/>
                    </a:srgbClr>
                  </a:outerShdw>
                </a:effectLst>
              </a:rPr>
              <a:t> mucek</a:t>
            </a:r>
          </a:p>
          <a:p>
            <a:pPr marL="0" indent="0">
              <a:buNone/>
            </a:pPr>
            <a:r>
              <a:rPr lang="sl-SI" sz="2000" dirty="0" smtClean="0">
                <a:solidFill>
                  <a:srgbClr val="0070C0"/>
                </a:solidFill>
                <a:effectLst>
                  <a:outerShdw blurRad="38100" dist="38100" dir="2700000" algn="tl">
                    <a:srgbClr val="000000">
                      <a:alpha val="43137"/>
                    </a:srgbClr>
                  </a:outerShdw>
                </a:effectLst>
              </a:rPr>
              <a:t>Lana - </a:t>
            </a:r>
            <a:r>
              <a:rPr lang="sl-SI" sz="2000" dirty="0" smtClean="0">
                <a:solidFill>
                  <a:srgbClr val="FF0000"/>
                </a:solidFill>
                <a:effectLst>
                  <a:outerShdw blurRad="38100" dist="38100" dir="2700000" algn="tl">
                    <a:srgbClr val="000000">
                      <a:alpha val="43137"/>
                    </a:srgbClr>
                  </a:outerShdw>
                </a:effectLst>
              </a:rPr>
              <a:t>_______</a:t>
            </a:r>
            <a:r>
              <a:rPr lang="sl-SI" sz="2000" dirty="0" smtClean="0">
                <a:solidFill>
                  <a:srgbClr val="0070C0"/>
                </a:solidFill>
                <a:effectLst>
                  <a:outerShdw blurRad="38100" dist="38100" dir="2700000" algn="tl">
                    <a:srgbClr val="000000">
                      <a:alpha val="43137"/>
                    </a:srgbClr>
                  </a:outerShdw>
                </a:effectLst>
              </a:rPr>
              <a:t> ura</a:t>
            </a:r>
          </a:p>
          <a:p>
            <a:pPr marL="0" indent="0">
              <a:buNone/>
            </a:pPr>
            <a:r>
              <a:rPr lang="sl-SI" sz="2000" dirty="0" smtClean="0">
                <a:solidFill>
                  <a:srgbClr val="0070C0"/>
                </a:solidFill>
                <a:effectLst>
                  <a:outerShdw blurRad="38100" dist="38100" dir="2700000" algn="tl">
                    <a:srgbClr val="000000">
                      <a:alpha val="43137"/>
                    </a:srgbClr>
                  </a:outerShdw>
                </a:effectLst>
              </a:rPr>
              <a:t>Lotrič - </a:t>
            </a:r>
            <a:r>
              <a:rPr lang="sl-SI" sz="2000" dirty="0" smtClean="0">
                <a:solidFill>
                  <a:srgbClr val="FF0000"/>
                </a:solidFill>
                <a:effectLst>
                  <a:outerShdw blurRad="38100" dist="38100" dir="2700000" algn="tl">
                    <a:srgbClr val="000000">
                      <a:alpha val="43137"/>
                    </a:srgbClr>
                  </a:outerShdw>
                </a:effectLst>
              </a:rPr>
              <a:t>_______ </a:t>
            </a:r>
            <a:r>
              <a:rPr lang="sl-SI" sz="2000" dirty="0" smtClean="0">
                <a:solidFill>
                  <a:srgbClr val="0070C0"/>
                </a:solidFill>
                <a:effectLst>
                  <a:outerShdw blurRad="38100" dist="38100" dir="2700000" algn="tl">
                    <a:srgbClr val="000000">
                      <a:alpha val="43137"/>
                    </a:srgbClr>
                  </a:outerShdw>
                </a:effectLst>
              </a:rPr>
              <a:t>hiša</a:t>
            </a:r>
          </a:p>
          <a:p>
            <a:pPr marL="0" indent="0">
              <a:buNone/>
            </a:pPr>
            <a:r>
              <a:rPr lang="sl-SI" sz="2000" dirty="0" smtClean="0">
                <a:solidFill>
                  <a:srgbClr val="0070C0"/>
                </a:solidFill>
                <a:effectLst>
                  <a:outerShdw blurRad="38100" dist="38100" dir="2700000" algn="tl">
                    <a:srgbClr val="000000">
                      <a:alpha val="43137"/>
                    </a:srgbClr>
                  </a:outerShdw>
                </a:effectLst>
              </a:rPr>
              <a:t>Šmid - </a:t>
            </a:r>
            <a:r>
              <a:rPr lang="sl-SI" sz="2000" dirty="0" smtClean="0">
                <a:solidFill>
                  <a:srgbClr val="FF0000"/>
                </a:solidFill>
                <a:effectLst>
                  <a:outerShdw blurRad="38100" dist="38100" dir="2700000" algn="tl">
                    <a:srgbClr val="000000">
                      <a:alpha val="43137"/>
                    </a:srgbClr>
                  </a:outerShdw>
                </a:effectLst>
              </a:rPr>
              <a:t>________ </a:t>
            </a:r>
            <a:r>
              <a:rPr lang="sl-SI" sz="2000" dirty="0" smtClean="0">
                <a:solidFill>
                  <a:srgbClr val="0070C0"/>
                </a:solidFill>
                <a:effectLst>
                  <a:outerShdw blurRad="38100" dist="38100" dir="2700000" algn="tl">
                    <a:srgbClr val="000000">
                      <a:alpha val="43137"/>
                    </a:srgbClr>
                  </a:outerShdw>
                </a:effectLst>
              </a:rPr>
              <a:t>vrt</a:t>
            </a:r>
          </a:p>
          <a:p>
            <a:pPr marL="0" indent="0">
              <a:buNone/>
            </a:pPr>
            <a:r>
              <a:rPr lang="sl-SI" sz="2000" dirty="0" smtClean="0">
                <a:solidFill>
                  <a:srgbClr val="0070C0"/>
                </a:solidFill>
                <a:effectLst>
                  <a:outerShdw blurRad="38100" dist="38100" dir="2700000" algn="tl">
                    <a:srgbClr val="000000">
                      <a:alpha val="43137"/>
                    </a:srgbClr>
                  </a:outerShdw>
                </a:effectLst>
              </a:rPr>
              <a:t>Bernik - </a:t>
            </a:r>
            <a:r>
              <a:rPr lang="sl-SI" sz="2000" dirty="0" smtClean="0">
                <a:solidFill>
                  <a:srgbClr val="FF0000"/>
                </a:solidFill>
                <a:effectLst>
                  <a:outerShdw blurRad="38100" dist="38100" dir="2700000" algn="tl">
                    <a:srgbClr val="000000">
                      <a:alpha val="43137"/>
                    </a:srgbClr>
                  </a:outerShdw>
                </a:effectLst>
              </a:rPr>
              <a:t>_________</a:t>
            </a:r>
            <a:r>
              <a:rPr lang="sl-SI" sz="2000" dirty="0" smtClean="0">
                <a:solidFill>
                  <a:srgbClr val="0070C0"/>
                </a:solidFill>
                <a:effectLst>
                  <a:outerShdw blurRad="38100" dist="38100" dir="2700000" algn="tl">
                    <a:srgbClr val="000000">
                      <a:alpha val="43137"/>
                    </a:srgbClr>
                  </a:outerShdw>
                </a:effectLst>
              </a:rPr>
              <a:t> pes</a:t>
            </a:r>
            <a:endParaRPr lang="sl-SI" sz="20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7452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Šeles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399</TotalTime>
  <Words>517</Words>
  <Application>Microsoft Office PowerPoint</Application>
  <PresentationFormat>Širokozaslonsko</PresentationFormat>
  <Paragraphs>127</Paragraphs>
  <Slides>14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14</vt:i4>
      </vt:variant>
    </vt:vector>
  </HeadingPairs>
  <TitlesOfParts>
    <vt:vector size="18" baseType="lpstr">
      <vt:lpstr>Arial</vt:lpstr>
      <vt:lpstr>Century Gothic</vt:lpstr>
      <vt:lpstr>Wingdings 3</vt:lpstr>
      <vt:lpstr>Šelest</vt:lpstr>
      <vt:lpstr>                                 PRIDEVNIK  ŠE ZAVEDAŠ SE NE, KOLIKOKRAT KOGA VPRAŠAŠ:  KAKŠEN je kak predmet, rastlina, žival …; ČIGAV (od koga) je kak predmet, komu pripada oseba, žival …; KATERE vrste je jed, rastlina, žival …; Vprašaš zato, ker želiš vedeti, kakšno, čigavo ali katere vrste je kdo ali kaj.  Temu kdo ali kaj – osebi, živali, predmetu, rastlini, pojmu, pravimo SAMOSTALNIK.  Beseda, s katero ga želiš natančneje določiti, je PRIDEVNIK. </vt:lpstr>
      <vt:lpstr>KAKŠNO JE KOLO?</vt:lpstr>
      <vt:lpstr>KATERE VRSTE JE KOLO?</vt:lpstr>
      <vt:lpstr>ČIGAVO JE KOLO?</vt:lpstr>
      <vt:lpstr>Beseda SAMOSTALNIK je beseda, ki lahko stoji sama. Beseda PRIDEVNIK je tista, ki jo dajemo zraven, jo dodajamo.  Izberi si žival, ki ti je najljubša. Poišči čim več ustreznih pridevnikov zanjo. Potem jo nariši tako, da bo čim bolj ustrezala izbranim pridevnikom.    </vt:lpstr>
      <vt:lpstr>VRSTE PRIDEVNIKOV  LASTNOSTNI PRIDEVNIK</vt:lpstr>
      <vt:lpstr>KAKŠEN JE UČENEC? </vt:lpstr>
      <vt:lpstr>SVOJILNI PRIDEVNIK</vt:lpstr>
      <vt:lpstr>Iz prvega samostalnika tvori svojilni pridevnik. oče + klobuk – očetov klobuk mama + ura – sin + kitara – sosed + lestev – teta + jopica – dekle + pismo - </vt:lpstr>
      <vt:lpstr>PRAVILNO NAPIŠI NAPAČNO TVORJENE SVOJILNE PRIDEVNIKE.</vt:lpstr>
      <vt:lpstr>VRSTNI PRIDEVNIK</vt:lpstr>
      <vt:lpstr>   JEZIK </vt:lpstr>
      <vt:lpstr>IZ PRVEGA SAMOSTALNIKA TVORI VRSTNI PRIDEVNIK.</vt:lpstr>
      <vt:lpstr>PRIDEVNIKI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PRIDEVNIK</dc:title>
  <dc:creator>Zinka Pintar</dc:creator>
  <cp:lastModifiedBy>Zinka Pintar</cp:lastModifiedBy>
  <cp:revision>48</cp:revision>
  <dcterms:created xsi:type="dcterms:W3CDTF">2020-05-10T09:31:59Z</dcterms:created>
  <dcterms:modified xsi:type="dcterms:W3CDTF">2020-05-15T10:18:10Z</dcterms:modified>
</cp:coreProperties>
</file>