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60"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33014" y="235132"/>
            <a:ext cx="10637066" cy="4219302"/>
          </a:xfrm>
        </p:spPr>
        <p:txBody>
          <a:bodyPr>
            <a:normAutofit fontScale="90000"/>
          </a:bodyPr>
          <a:lstStyle/>
          <a:p>
            <a:r>
              <a:rPr lang="sl-SI" sz="3600" dirty="0" smtClean="0">
                <a:solidFill>
                  <a:schemeClr val="accent1">
                    <a:lumMod val="60000"/>
                    <a:lumOff val="40000"/>
                  </a:schemeClr>
                </a:solidFill>
                <a:effectLst>
                  <a:outerShdw blurRad="38100" dist="38100" dir="2700000" algn="tl">
                    <a:srgbClr val="000000">
                      <a:alpha val="43137"/>
                    </a:srgbClr>
                  </a:outerShdw>
                </a:effectLst>
              </a:rPr>
              <a:t>                                 </a:t>
            </a:r>
            <a:r>
              <a:rPr lang="sl-SI" sz="3600" b="1" dirty="0" smtClean="0">
                <a:solidFill>
                  <a:srgbClr val="FF0000"/>
                </a:solidFill>
              </a:rPr>
              <a:t>PRIDEVNIK</a:t>
            </a:r>
            <a:r>
              <a:rPr lang="sl-SI" sz="3600" dirty="0" smtClean="0">
                <a:solidFill>
                  <a:srgbClr val="FF0000"/>
                </a:solidFill>
                <a:effectLst>
                  <a:outerShdw blurRad="38100" dist="38100" dir="2700000" algn="tl">
                    <a:srgbClr val="000000">
                      <a:alpha val="43137"/>
                    </a:srgbClr>
                  </a:outerShdw>
                </a:effectLst>
              </a:rPr>
              <a:t/>
            </a:r>
            <a:br>
              <a:rPr lang="sl-SI" sz="3600" dirty="0" smtClean="0">
                <a:solidFill>
                  <a:srgbClr val="FF0000"/>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ŠE </a:t>
            </a:r>
            <a:r>
              <a:rPr lang="sl-SI" sz="2200" dirty="0" smtClean="0">
                <a:solidFill>
                  <a:schemeClr val="accent1">
                    <a:lumMod val="60000"/>
                    <a:lumOff val="40000"/>
                  </a:schemeClr>
                </a:solidFill>
                <a:effectLst>
                  <a:outerShdw blurRad="38100" dist="38100" dir="2700000" algn="tl">
                    <a:srgbClr val="000000">
                      <a:alpha val="43137"/>
                    </a:srgbClr>
                  </a:outerShdw>
                </a:effectLst>
              </a:rPr>
              <a:t>ZAVEDAŠ SE NE, KOLIKOKRAT KOGA VPRAŠAŠ</a:t>
            </a:r>
            <a:r>
              <a:rPr lang="sl-SI" sz="2200" dirty="0" smtClean="0">
                <a:solidFill>
                  <a:schemeClr val="accent1">
                    <a:lumMod val="60000"/>
                    <a:lumOff val="40000"/>
                  </a:schemeClr>
                </a:solidFill>
                <a:effectLst>
                  <a:outerShdw blurRad="38100" dist="38100" dir="2700000" algn="tl">
                    <a:srgbClr val="000000">
                      <a:alpha val="43137"/>
                    </a:srgbClr>
                  </a:outerShdw>
                </a:effectLst>
              </a:rPr>
              <a:t>:</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000" b="1" dirty="0" smtClean="0">
                <a:solidFill>
                  <a:srgbClr val="00B050"/>
                </a:solidFill>
              </a:rPr>
              <a:t>KAKŠEN</a:t>
            </a:r>
            <a:r>
              <a:rPr lang="sl-SI" sz="2000" dirty="0" smtClean="0"/>
              <a:t> je kak predmet, rastlina, žival </a:t>
            </a:r>
            <a:r>
              <a:rPr lang="sl-SI" sz="2000" dirty="0" smtClean="0"/>
              <a:t>…;</a:t>
            </a:r>
            <a:r>
              <a:rPr lang="sl-SI" sz="2000" dirty="0" smtClean="0"/>
              <a:t/>
            </a:r>
            <a:br>
              <a:rPr lang="sl-SI" sz="2000" dirty="0" smtClean="0"/>
            </a:br>
            <a:r>
              <a:rPr lang="sl-SI" sz="2000" b="1" dirty="0" smtClean="0"/>
              <a:t>ČIGAV</a:t>
            </a:r>
            <a:r>
              <a:rPr lang="sl-SI" sz="2000" dirty="0" smtClean="0"/>
              <a:t> (od koga) je kak predmet, komu pripada oseba, žival </a:t>
            </a:r>
            <a:r>
              <a:rPr lang="sl-SI" sz="2000" dirty="0" smtClean="0"/>
              <a:t>…;</a:t>
            </a:r>
            <a:r>
              <a:rPr lang="sl-SI" sz="2000" dirty="0" smtClean="0"/>
              <a:t/>
            </a:r>
            <a:br>
              <a:rPr lang="sl-SI" sz="2000" dirty="0" smtClean="0"/>
            </a:br>
            <a:r>
              <a:rPr lang="sl-SI" sz="2000" b="1" dirty="0" smtClean="0">
                <a:solidFill>
                  <a:srgbClr val="7030A0"/>
                </a:solidFill>
              </a:rPr>
              <a:t>KATERE</a:t>
            </a:r>
            <a:r>
              <a:rPr lang="sl-SI" sz="2000" dirty="0" smtClean="0"/>
              <a:t> vrste je jed, rastlina, žival </a:t>
            </a:r>
            <a:r>
              <a:rPr lang="sl-SI" sz="2000" dirty="0" smtClean="0"/>
              <a:t>…;</a:t>
            </a:r>
            <a:r>
              <a:rPr lang="sl-SI" sz="2000" dirty="0" smtClean="0"/>
              <a:t/>
            </a:r>
            <a:br>
              <a:rPr lang="sl-SI" sz="2000" dirty="0" smtClean="0"/>
            </a:br>
            <a:r>
              <a:rPr lang="sl-SI" sz="2000" dirty="0" smtClean="0"/>
              <a:t>Vprašaš zato, ker želiš vedeti, kakšno, čigavo ali katere vrste je kdo ali kaj.</a:t>
            </a:r>
            <a:br>
              <a:rPr lang="sl-SI" sz="2000" dirty="0" smtClean="0"/>
            </a:br>
            <a:r>
              <a:rPr lang="sl-SI" sz="2000" dirty="0" smtClean="0"/>
              <a:t/>
            </a:r>
            <a:br>
              <a:rPr lang="sl-SI" sz="2000" dirty="0" smtClean="0"/>
            </a:br>
            <a:r>
              <a:rPr lang="sl-SI" sz="2200" dirty="0" smtClean="0">
                <a:solidFill>
                  <a:srgbClr val="C00000"/>
                </a:solidFill>
              </a:rPr>
              <a:t>Temu kdo ali kaj – osebi, živali, predmetu, rastlini, pojmu, pravimo </a:t>
            </a:r>
            <a:r>
              <a:rPr lang="sl-SI" sz="2200" b="1" dirty="0" smtClean="0">
                <a:solidFill>
                  <a:srgbClr val="C00000"/>
                </a:solidFill>
              </a:rPr>
              <a:t>SAMOSTALNIK</a:t>
            </a:r>
            <a:r>
              <a:rPr lang="sl-SI" sz="2200" dirty="0" smtClean="0">
                <a:solidFill>
                  <a:srgbClr val="C00000"/>
                </a:solidFill>
              </a:rPr>
              <a:t>.</a:t>
            </a:r>
            <a:br>
              <a:rPr lang="sl-SI" sz="2200" dirty="0" smtClean="0">
                <a:solidFill>
                  <a:srgbClr val="C00000"/>
                </a:solidFill>
              </a:rPr>
            </a:br>
            <a:r>
              <a:rPr lang="sl-SI" sz="2000" dirty="0" smtClean="0"/>
              <a:t/>
            </a:r>
            <a:br>
              <a:rPr lang="sl-SI" sz="2000" dirty="0" smtClean="0"/>
            </a:br>
            <a:r>
              <a:rPr lang="sl-SI" sz="2000" dirty="0" smtClean="0">
                <a:solidFill>
                  <a:srgbClr val="FF0000"/>
                </a:solidFill>
              </a:rPr>
              <a:t>Beseda, s katero ga želiš natančneje določiti, je </a:t>
            </a:r>
            <a:r>
              <a:rPr lang="sl-SI" sz="2000" b="1" dirty="0" smtClean="0">
                <a:solidFill>
                  <a:srgbClr val="FF0000"/>
                </a:solidFill>
              </a:rPr>
              <a:t>PRIDEVNIK</a:t>
            </a:r>
            <a:r>
              <a:rPr lang="sl-SI" sz="2000" dirty="0" smtClean="0">
                <a:solidFill>
                  <a:srgbClr val="FF0000"/>
                </a:solidFill>
              </a:rPr>
              <a:t>.</a:t>
            </a:r>
            <a:r>
              <a:rPr lang="sl-SI" sz="2000" dirty="0"/>
              <a:t/>
            </a:r>
            <a:br>
              <a:rPr lang="sl-SI" sz="2000" dirty="0"/>
            </a:br>
            <a:endParaRPr lang="sl-SI" sz="2000" dirty="0"/>
          </a:p>
        </p:txBody>
      </p:sp>
      <p:sp>
        <p:nvSpPr>
          <p:cNvPr id="3" name="Podnaslov 2"/>
          <p:cNvSpPr>
            <a:spLocks noGrp="1"/>
          </p:cNvSpPr>
          <p:nvPr>
            <p:ph type="subTitle" idx="1"/>
          </p:nvPr>
        </p:nvSpPr>
        <p:spPr>
          <a:xfrm>
            <a:off x="1627038" y="4454434"/>
            <a:ext cx="10249018" cy="2155372"/>
          </a:xfrm>
        </p:spPr>
        <p:txBody>
          <a:bodyPr/>
          <a:lstStyle/>
          <a:p>
            <a:r>
              <a:rPr lang="sl-SI" sz="2000" dirty="0" smtClean="0">
                <a:solidFill>
                  <a:srgbClr val="00B050"/>
                </a:solidFill>
                <a:effectLst>
                  <a:outerShdw blurRad="38100" dist="38100" dir="2700000" algn="tl">
                    <a:srgbClr val="000000">
                      <a:alpha val="43137"/>
                    </a:srgbClr>
                  </a:outerShdw>
                </a:effectLst>
              </a:rPr>
              <a:t>Primer:</a:t>
            </a:r>
          </a:p>
          <a:p>
            <a:r>
              <a:rPr lang="sl-SI" dirty="0" smtClean="0"/>
              <a:t>Jure ima </a:t>
            </a:r>
            <a:r>
              <a:rPr lang="sl-SI" dirty="0" smtClean="0">
                <a:solidFill>
                  <a:srgbClr val="0070C0"/>
                </a:solidFill>
                <a:effectLst>
                  <a:outerShdw blurRad="38100" dist="38100" dir="2700000" algn="tl">
                    <a:srgbClr val="000000">
                      <a:alpha val="43137"/>
                    </a:srgbClr>
                  </a:outerShdw>
                </a:effectLst>
              </a:rPr>
              <a:t>kolo</a:t>
            </a:r>
            <a:r>
              <a:rPr lang="sl-SI" dirty="0" smtClean="0"/>
              <a:t>.                                Beseda </a:t>
            </a:r>
            <a:r>
              <a:rPr lang="sl-SI" dirty="0" smtClean="0">
                <a:solidFill>
                  <a:srgbClr val="0070C0"/>
                </a:solidFill>
                <a:effectLst>
                  <a:outerShdw blurRad="38100" dist="38100" dir="2700000" algn="tl">
                    <a:srgbClr val="000000">
                      <a:alpha val="43137"/>
                    </a:srgbClr>
                  </a:outerShdw>
                </a:effectLst>
              </a:rPr>
              <a:t>KOLO </a:t>
            </a:r>
            <a:r>
              <a:rPr lang="sl-SI" dirty="0" smtClean="0">
                <a:solidFill>
                  <a:schemeClr val="accent1">
                    <a:lumMod val="60000"/>
                    <a:lumOff val="40000"/>
                  </a:schemeClr>
                </a:solidFill>
                <a:effectLst>
                  <a:outerShdw blurRad="38100" dist="38100" dir="2700000" algn="tl">
                    <a:srgbClr val="000000">
                      <a:alpha val="43137"/>
                    </a:srgbClr>
                  </a:outerShdw>
                </a:effectLst>
              </a:rPr>
              <a:t>je samostalnik</a:t>
            </a:r>
            <a:r>
              <a:rPr lang="sl-SI" dirty="0" smtClean="0"/>
              <a:t>.</a:t>
            </a:r>
          </a:p>
          <a:p>
            <a:r>
              <a:rPr lang="sl-SI" dirty="0" smtClean="0"/>
              <a:t>Jure ima </a:t>
            </a:r>
            <a:r>
              <a:rPr lang="sl-SI" dirty="0" smtClean="0">
                <a:solidFill>
                  <a:srgbClr val="FF0000"/>
                </a:solidFill>
                <a:effectLst>
                  <a:outerShdw blurRad="38100" dist="38100" dir="2700000" algn="tl">
                    <a:srgbClr val="000000">
                      <a:alpha val="43137"/>
                    </a:srgbClr>
                  </a:outerShdw>
                </a:effectLst>
              </a:rPr>
              <a:t>novo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rgbClr val="FF0000"/>
                </a:solidFill>
                <a:effectLst>
                  <a:outerShdw blurRad="38100" dist="38100" dir="2700000" algn="tl">
                    <a:srgbClr val="000000">
                      <a:alpha val="43137"/>
                    </a:srgbClr>
                  </a:outerShdw>
                </a:effectLst>
              </a:rPr>
              <a:t>Kakšno</a:t>
            </a:r>
            <a:r>
              <a:rPr lang="sl-SI" dirty="0" smtClean="0"/>
              <a:t> kolo ima Jure?</a:t>
            </a:r>
          </a:p>
          <a:p>
            <a:r>
              <a:rPr lang="sl-SI" dirty="0" smtClean="0"/>
              <a:t>Jure ima </a:t>
            </a:r>
            <a:r>
              <a:rPr lang="sl-SI" dirty="0" smtClean="0">
                <a:solidFill>
                  <a:srgbClr val="C00000"/>
                </a:solidFill>
                <a:effectLst>
                  <a:outerShdw blurRad="38100" dist="38100" dir="2700000" algn="tl">
                    <a:srgbClr val="000000">
                      <a:alpha val="43137"/>
                    </a:srgbClr>
                  </a:outerShdw>
                </a:effectLst>
              </a:rPr>
              <a:t>gorsko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rgbClr val="C00000"/>
                </a:solidFill>
                <a:effectLst>
                  <a:outerShdw blurRad="38100" dist="38100" dir="2700000" algn="tl">
                    <a:srgbClr val="000000">
                      <a:alpha val="43137"/>
                    </a:srgbClr>
                  </a:outerShdw>
                </a:effectLst>
              </a:rPr>
              <a:t>Katere</a:t>
            </a:r>
            <a:r>
              <a:rPr lang="sl-SI" dirty="0" smtClean="0"/>
              <a:t> vrste kolo ima Jure?</a:t>
            </a:r>
          </a:p>
          <a:p>
            <a:r>
              <a:rPr lang="sl-SI" dirty="0" smtClean="0"/>
              <a:t>To je </a:t>
            </a:r>
            <a:r>
              <a:rPr lang="sl-SI" dirty="0" smtClean="0">
                <a:solidFill>
                  <a:schemeClr val="accent2"/>
                </a:solidFill>
                <a:effectLst>
                  <a:outerShdw blurRad="38100" dist="38100" dir="2700000" algn="tl">
                    <a:srgbClr val="000000">
                      <a:alpha val="43137"/>
                    </a:srgbClr>
                  </a:outerShdw>
                </a:effectLst>
              </a:rPr>
              <a:t>Juretovo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chemeClr val="accent2">
                    <a:lumMod val="75000"/>
                  </a:schemeClr>
                </a:solidFill>
                <a:effectLst>
                  <a:outerShdw blurRad="38100" dist="38100" dir="2700000" algn="tl">
                    <a:srgbClr val="000000">
                      <a:alpha val="43137"/>
                    </a:srgbClr>
                  </a:outerShdw>
                </a:effectLst>
              </a:rPr>
              <a:t>Čigavo</a:t>
            </a:r>
            <a:r>
              <a:rPr lang="sl-SI" dirty="0" smtClean="0"/>
              <a:t> je kolo?</a:t>
            </a:r>
            <a:endParaRPr lang="sl-SI" dirty="0"/>
          </a:p>
        </p:txBody>
      </p:sp>
    </p:spTree>
    <p:extLst>
      <p:ext uri="{BB962C8B-B14F-4D97-AF65-F5344CB8AC3E}">
        <p14:creationId xmlns:p14="http://schemas.microsoft.com/office/powerpoint/2010/main" val="42701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267097" y="169818"/>
            <a:ext cx="10237515" cy="1010305"/>
          </a:xfrm>
        </p:spPr>
        <p:txBody>
          <a:bodyPr>
            <a:normAutofit/>
          </a:bodyPr>
          <a:lstStyle/>
          <a:p>
            <a:pPr algn="ctr"/>
            <a:r>
              <a:rPr lang="sl-SI" sz="4000" dirty="0" smtClean="0">
                <a:solidFill>
                  <a:srgbClr val="FF0000"/>
                </a:solidFill>
                <a:effectLst>
                  <a:outerShdw blurRad="38100" dist="38100" dir="2700000" algn="tl">
                    <a:srgbClr val="000000">
                      <a:alpha val="43137"/>
                    </a:srgbClr>
                  </a:outerShdw>
                </a:effectLst>
              </a:rPr>
              <a:t>KAKŠNO JE KOLO?</a:t>
            </a:r>
            <a:endParaRPr lang="sl-SI" sz="4000" dirty="0">
              <a:solidFill>
                <a:srgbClr val="FF0000"/>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554480" y="1737359"/>
            <a:ext cx="10019211" cy="4833257"/>
          </a:xfrm>
        </p:spPr>
        <p:txBody>
          <a:bodyPr/>
          <a:lstStyle/>
          <a:p>
            <a:endParaRPr lang="sl-SI" dirty="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2406" y="2295960"/>
            <a:ext cx="3722914" cy="2373358"/>
          </a:xfrm>
          <a:prstGeom prst="rect">
            <a:avLst/>
          </a:prstGeom>
        </p:spPr>
      </p:pic>
      <p:sp>
        <p:nvSpPr>
          <p:cNvPr id="6" name="PoljeZBesedilom 5"/>
          <p:cNvSpPr txBox="1"/>
          <p:nvPr/>
        </p:nvSpPr>
        <p:spPr>
          <a:xfrm>
            <a:off x="5852160" y="4669318"/>
            <a:ext cx="1841863"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
        <p:nvSpPr>
          <p:cNvPr id="7" name="PoljeZBesedilom 6"/>
          <p:cNvSpPr txBox="1"/>
          <p:nvPr/>
        </p:nvSpPr>
        <p:spPr>
          <a:xfrm>
            <a:off x="2194560" y="2496646"/>
            <a:ext cx="2795450"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NOVO, STARO</a:t>
            </a:r>
            <a:endParaRPr lang="sl-SI" sz="2400" dirty="0">
              <a:solidFill>
                <a:srgbClr val="0070C0"/>
              </a:solidFill>
              <a:effectLst>
                <a:outerShdw blurRad="38100" dist="38100" dir="2700000" algn="tl">
                  <a:srgbClr val="000000">
                    <a:alpha val="43137"/>
                  </a:srgbClr>
                </a:outerShdw>
              </a:effectLst>
            </a:endParaRPr>
          </a:p>
        </p:txBody>
      </p:sp>
      <p:sp>
        <p:nvSpPr>
          <p:cNvPr id="8" name="PoljeZBesedilom 7"/>
          <p:cNvSpPr txBox="1"/>
          <p:nvPr/>
        </p:nvSpPr>
        <p:spPr>
          <a:xfrm>
            <a:off x="4807131" y="1936356"/>
            <a:ext cx="2886892"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ČRNO, ZELENO</a:t>
            </a:r>
            <a:endParaRPr lang="sl-SI" sz="2400" dirty="0">
              <a:solidFill>
                <a:srgbClr val="0070C0"/>
              </a:solidFill>
              <a:effectLst>
                <a:outerShdw blurRad="38100" dist="38100" dir="2700000" algn="tl">
                  <a:srgbClr val="000000">
                    <a:alpha val="43137"/>
                  </a:srgbClr>
                </a:outerShdw>
              </a:effectLst>
            </a:endParaRPr>
          </a:p>
        </p:txBody>
      </p:sp>
      <p:sp>
        <p:nvSpPr>
          <p:cNvPr id="9" name="PoljeZBesedilom 8"/>
          <p:cNvSpPr txBox="1"/>
          <p:nvPr/>
        </p:nvSpPr>
        <p:spPr>
          <a:xfrm>
            <a:off x="1750423" y="3426934"/>
            <a:ext cx="2090057"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UDOBNO</a:t>
            </a:r>
            <a:endParaRPr lang="sl-SI" sz="2400" dirty="0">
              <a:solidFill>
                <a:srgbClr val="0070C0"/>
              </a:solidFill>
              <a:effectLst>
                <a:outerShdw blurRad="38100" dist="38100" dir="2700000" algn="tl">
                  <a:srgbClr val="000000">
                    <a:alpha val="43137"/>
                  </a:srgbClr>
                </a:outerShdw>
              </a:effectLst>
            </a:endParaRPr>
          </a:p>
        </p:txBody>
      </p:sp>
      <p:sp>
        <p:nvSpPr>
          <p:cNvPr id="10" name="PoljeZBesedilom 9"/>
          <p:cNvSpPr txBox="1"/>
          <p:nvPr/>
        </p:nvSpPr>
        <p:spPr>
          <a:xfrm>
            <a:off x="2416629" y="4767943"/>
            <a:ext cx="2573382"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POKVARJENO</a:t>
            </a:r>
            <a:endParaRPr lang="sl-SI" sz="2400" dirty="0">
              <a:solidFill>
                <a:srgbClr val="0070C0"/>
              </a:solidFill>
              <a:effectLst>
                <a:outerShdw blurRad="38100" dist="38100" dir="2700000" algn="tl">
                  <a:srgbClr val="000000">
                    <a:alpha val="43137"/>
                  </a:srgbClr>
                </a:outerShdw>
              </a:effectLst>
            </a:endParaRPr>
          </a:p>
        </p:txBody>
      </p:sp>
      <p:sp>
        <p:nvSpPr>
          <p:cNvPr id="11" name="PoljeZBesedilom 10"/>
          <p:cNvSpPr txBox="1"/>
          <p:nvPr/>
        </p:nvSpPr>
        <p:spPr>
          <a:xfrm>
            <a:off x="8314509" y="2193313"/>
            <a:ext cx="3474720"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VELIKO, MAJHNO</a:t>
            </a:r>
            <a:endParaRPr lang="sl-SI" sz="2400" dirty="0">
              <a:solidFill>
                <a:srgbClr val="0070C0"/>
              </a:solidFill>
              <a:effectLst>
                <a:outerShdw blurRad="38100" dist="38100" dir="2700000" algn="tl">
                  <a:srgbClr val="000000">
                    <a:alpha val="43137"/>
                  </a:srgbClr>
                </a:outerShdw>
              </a:effectLst>
            </a:endParaRPr>
          </a:p>
        </p:txBody>
      </p:sp>
      <p:sp>
        <p:nvSpPr>
          <p:cNvPr id="12" name="PoljeZBesedilom 11"/>
          <p:cNvSpPr txBox="1"/>
          <p:nvPr/>
        </p:nvSpPr>
        <p:spPr>
          <a:xfrm>
            <a:off x="9072155" y="3212214"/>
            <a:ext cx="3200399"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TEŽKO</a:t>
            </a:r>
            <a:endParaRPr lang="sl-SI" sz="2400" dirty="0">
              <a:solidFill>
                <a:srgbClr val="0070C0"/>
              </a:solidFill>
              <a:effectLst>
                <a:outerShdw blurRad="38100" dist="38100" dir="2700000" algn="tl">
                  <a:srgbClr val="000000">
                    <a:alpha val="43137"/>
                  </a:srgbClr>
                </a:outerShdw>
              </a:effectLst>
            </a:endParaRPr>
          </a:p>
        </p:txBody>
      </p:sp>
      <p:sp>
        <p:nvSpPr>
          <p:cNvPr id="16" name="PoljeZBesedilom 15"/>
          <p:cNvSpPr txBox="1"/>
          <p:nvPr/>
        </p:nvSpPr>
        <p:spPr>
          <a:xfrm>
            <a:off x="8556172" y="4454435"/>
            <a:ext cx="3331028"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ČISTO, UMAZANO</a:t>
            </a:r>
            <a:endParaRPr lang="sl-SI" sz="2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224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26273" y="545732"/>
            <a:ext cx="10169487" cy="1280890"/>
          </a:xfrm>
        </p:spPr>
        <p:txBody>
          <a:bodyPr>
            <a:normAutofit/>
          </a:bodyPr>
          <a:lstStyle/>
          <a:p>
            <a:pPr algn="ctr"/>
            <a:r>
              <a:rPr lang="sl-SI" sz="4000" dirty="0" smtClean="0">
                <a:solidFill>
                  <a:srgbClr val="00B0F0"/>
                </a:solidFill>
                <a:effectLst>
                  <a:outerShdw blurRad="38100" dist="38100" dir="2700000" algn="tl">
                    <a:srgbClr val="000000">
                      <a:alpha val="43137"/>
                    </a:srgbClr>
                  </a:outerShdw>
                </a:effectLst>
              </a:rPr>
              <a:t>KATERE VRSTE JE KOLO?</a:t>
            </a:r>
            <a:endParaRPr lang="sl-SI" sz="4000" dirty="0">
              <a:solidFill>
                <a:srgbClr val="00B0F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4171" y="2362566"/>
            <a:ext cx="4305899" cy="2745011"/>
          </a:xfrm>
        </p:spPr>
      </p:pic>
      <p:sp>
        <p:nvSpPr>
          <p:cNvPr id="5" name="PoljeZBesedilom 4"/>
          <p:cNvSpPr txBox="1"/>
          <p:nvPr/>
        </p:nvSpPr>
        <p:spPr>
          <a:xfrm>
            <a:off x="2481943" y="2168434"/>
            <a:ext cx="2233748"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GORSKO</a:t>
            </a:r>
            <a:endParaRPr lang="sl-SI" sz="2400" dirty="0">
              <a:solidFill>
                <a:srgbClr val="C00000"/>
              </a:solidFill>
              <a:effectLst>
                <a:outerShdw blurRad="38100" dist="38100" dir="2700000" algn="tl">
                  <a:srgbClr val="000000">
                    <a:alpha val="43137"/>
                  </a:srgbClr>
                </a:outerShdw>
              </a:effectLst>
            </a:endParaRPr>
          </a:p>
        </p:txBody>
      </p:sp>
      <p:sp>
        <p:nvSpPr>
          <p:cNvPr id="6" name="PoljeZBesedilom 5"/>
          <p:cNvSpPr txBox="1"/>
          <p:nvPr/>
        </p:nvSpPr>
        <p:spPr>
          <a:xfrm>
            <a:off x="1240972" y="3550405"/>
            <a:ext cx="2364377"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DIRKALNO</a:t>
            </a:r>
            <a:endParaRPr lang="sl-SI" sz="2400" dirty="0">
              <a:solidFill>
                <a:srgbClr val="C00000"/>
              </a:solidFill>
              <a:effectLst>
                <a:outerShdw blurRad="38100" dist="38100" dir="2700000" algn="tl">
                  <a:srgbClr val="000000">
                    <a:alpha val="43137"/>
                  </a:srgbClr>
                </a:outerShdw>
              </a:effectLst>
            </a:endParaRPr>
          </a:p>
        </p:txBody>
      </p:sp>
      <p:sp>
        <p:nvSpPr>
          <p:cNvPr id="7" name="PoljeZBesedilom 6"/>
          <p:cNvSpPr txBox="1"/>
          <p:nvPr/>
        </p:nvSpPr>
        <p:spPr>
          <a:xfrm>
            <a:off x="5350927" y="1651422"/>
            <a:ext cx="5878286"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OTROŠKO, ŽENSKO, MOŠKO</a:t>
            </a:r>
            <a:endParaRPr lang="sl-SI" sz="2400" dirty="0">
              <a:solidFill>
                <a:srgbClr val="C00000"/>
              </a:solidFill>
              <a:effectLst>
                <a:outerShdw blurRad="38100" dist="38100" dir="2700000" algn="tl">
                  <a:srgbClr val="000000">
                    <a:alpha val="43137"/>
                  </a:srgbClr>
                </a:outerShdw>
              </a:effectLst>
            </a:endParaRPr>
          </a:p>
        </p:txBody>
      </p:sp>
      <p:sp>
        <p:nvSpPr>
          <p:cNvPr id="8" name="PoljeZBesedilom 7"/>
          <p:cNvSpPr txBox="1"/>
          <p:nvPr/>
        </p:nvSpPr>
        <p:spPr>
          <a:xfrm>
            <a:off x="8895806" y="2932313"/>
            <a:ext cx="3056708"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MESTNO</a:t>
            </a:r>
            <a:endParaRPr lang="sl-SI" sz="2400" dirty="0">
              <a:solidFill>
                <a:srgbClr val="C00000"/>
              </a:solidFill>
              <a:effectLst>
                <a:outerShdw blurRad="38100" dist="38100" dir="2700000" algn="tl">
                  <a:srgbClr val="000000">
                    <a:alpha val="43137"/>
                  </a:srgbClr>
                </a:outerShdw>
              </a:effectLst>
            </a:endParaRPr>
          </a:p>
        </p:txBody>
      </p:sp>
      <p:sp>
        <p:nvSpPr>
          <p:cNvPr id="9" name="PoljeZBesedilom 8"/>
          <p:cNvSpPr txBox="1"/>
          <p:nvPr/>
        </p:nvSpPr>
        <p:spPr>
          <a:xfrm>
            <a:off x="8647611" y="4650377"/>
            <a:ext cx="3304903"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ELEKTRIČNO</a:t>
            </a:r>
            <a:endParaRPr lang="sl-SI" sz="2400" dirty="0">
              <a:solidFill>
                <a:srgbClr val="C00000"/>
              </a:solidFill>
              <a:effectLst>
                <a:outerShdw blurRad="38100" dist="38100" dir="2700000" algn="tl">
                  <a:srgbClr val="000000">
                    <a:alpha val="43137"/>
                  </a:srgbClr>
                </a:outerShdw>
              </a:effectLst>
            </a:endParaRPr>
          </a:p>
        </p:txBody>
      </p:sp>
      <p:sp>
        <p:nvSpPr>
          <p:cNvPr id="10" name="PoljeZBesedilom 9"/>
          <p:cNvSpPr txBox="1"/>
          <p:nvPr/>
        </p:nvSpPr>
        <p:spPr>
          <a:xfrm>
            <a:off x="5682343" y="5107577"/>
            <a:ext cx="2076994"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109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423108" y="594510"/>
            <a:ext cx="8911687" cy="1280890"/>
          </a:xfrm>
        </p:spPr>
        <p:txBody>
          <a:bodyPr>
            <a:normAutofit/>
          </a:bodyPr>
          <a:lstStyle/>
          <a:p>
            <a:pPr algn="ctr"/>
            <a:r>
              <a:rPr lang="sl-SI" sz="4000" dirty="0" smtClean="0">
                <a:solidFill>
                  <a:srgbClr val="00B050"/>
                </a:solidFill>
                <a:effectLst>
                  <a:outerShdw blurRad="38100" dist="38100" dir="2700000" algn="tl">
                    <a:srgbClr val="000000">
                      <a:alpha val="43137"/>
                    </a:srgbClr>
                  </a:outerShdw>
                </a:effectLst>
              </a:rPr>
              <a:t>ČIGAVO JE KOLO?</a:t>
            </a:r>
            <a:endParaRPr lang="sl-SI" sz="4000" dirty="0">
              <a:solidFill>
                <a:srgbClr val="00B05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7514" y="2486408"/>
            <a:ext cx="4134337" cy="2735571"/>
          </a:xfrm>
        </p:spPr>
      </p:pic>
      <p:sp>
        <p:nvSpPr>
          <p:cNvPr id="6" name="PoljeZBesedilom 5"/>
          <p:cNvSpPr txBox="1"/>
          <p:nvPr/>
        </p:nvSpPr>
        <p:spPr>
          <a:xfrm>
            <a:off x="2592925" y="2024743"/>
            <a:ext cx="2384024"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GAŠPERJEVO</a:t>
            </a:r>
            <a:endParaRPr lang="sl-SI" sz="2400" dirty="0">
              <a:solidFill>
                <a:schemeClr val="accent2"/>
              </a:solidFill>
              <a:effectLst>
                <a:outerShdw blurRad="38100" dist="38100" dir="2700000" algn="tl">
                  <a:srgbClr val="000000">
                    <a:alpha val="43137"/>
                  </a:srgbClr>
                </a:outerShdw>
              </a:effectLst>
            </a:endParaRPr>
          </a:p>
        </p:txBody>
      </p:sp>
      <p:sp>
        <p:nvSpPr>
          <p:cNvPr id="7" name="PoljeZBesedilom 6"/>
          <p:cNvSpPr txBox="1"/>
          <p:nvPr/>
        </p:nvSpPr>
        <p:spPr>
          <a:xfrm>
            <a:off x="8647611" y="2486408"/>
            <a:ext cx="1619795"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JAKOVO</a:t>
            </a:r>
            <a:endParaRPr lang="sl-SI" sz="2400" dirty="0">
              <a:solidFill>
                <a:schemeClr val="accent2"/>
              </a:solidFill>
              <a:effectLst>
                <a:outerShdw blurRad="38100" dist="38100" dir="2700000" algn="tl">
                  <a:srgbClr val="000000">
                    <a:alpha val="43137"/>
                  </a:srgbClr>
                </a:outerShdw>
              </a:effectLst>
            </a:endParaRPr>
          </a:p>
        </p:txBody>
      </p:sp>
      <p:sp>
        <p:nvSpPr>
          <p:cNvPr id="8" name="PoljeZBesedilom 7"/>
          <p:cNvSpPr txBox="1"/>
          <p:nvPr/>
        </p:nvSpPr>
        <p:spPr>
          <a:xfrm>
            <a:off x="1515291" y="3854193"/>
            <a:ext cx="2632223"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OŽBEJEVO</a:t>
            </a:r>
            <a:endParaRPr lang="sl-SI" sz="2400" dirty="0">
              <a:solidFill>
                <a:schemeClr val="accent2"/>
              </a:solidFill>
              <a:effectLst>
                <a:outerShdw blurRad="38100" dist="38100" dir="2700000" algn="tl">
                  <a:srgbClr val="000000">
                    <a:alpha val="43137"/>
                  </a:srgbClr>
                </a:outerShdw>
              </a:effectLst>
            </a:endParaRPr>
          </a:p>
        </p:txBody>
      </p:sp>
      <p:sp>
        <p:nvSpPr>
          <p:cNvPr id="9" name="PoljeZBesedilom 8"/>
          <p:cNvSpPr txBox="1"/>
          <p:nvPr/>
        </p:nvSpPr>
        <p:spPr>
          <a:xfrm>
            <a:off x="8425543" y="4760314"/>
            <a:ext cx="2386738"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SESTRINO</a:t>
            </a:r>
            <a:endParaRPr lang="sl-SI" sz="2400" dirty="0">
              <a:solidFill>
                <a:schemeClr val="accent2"/>
              </a:solidFill>
              <a:effectLst>
                <a:outerShdw blurRad="38100" dist="38100" dir="2700000" algn="tl">
                  <a:srgbClr val="000000">
                    <a:alpha val="43137"/>
                  </a:srgbClr>
                </a:outerShdw>
              </a:effectLst>
            </a:endParaRPr>
          </a:p>
        </p:txBody>
      </p:sp>
      <p:sp>
        <p:nvSpPr>
          <p:cNvPr id="10" name="PoljeZBesedilom 9"/>
          <p:cNvSpPr txBox="1"/>
          <p:nvPr/>
        </p:nvSpPr>
        <p:spPr>
          <a:xfrm>
            <a:off x="5721531" y="5221980"/>
            <a:ext cx="2259875"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774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89166" y="571858"/>
            <a:ext cx="10015445" cy="2680793"/>
          </a:xfrm>
        </p:spPr>
        <p:txBody>
          <a:bodyPr>
            <a:normAutofit fontScale="90000"/>
          </a:bodyPr>
          <a:lstStyle/>
          <a:p>
            <a:r>
              <a:rPr lang="sl-SI" sz="2800" dirty="0" smtClean="0">
                <a:solidFill>
                  <a:srgbClr val="C00000"/>
                </a:solidFill>
              </a:rPr>
              <a:t>Beseda SAMOSTALNIK je beseda, ki lahko stoji sama.</a:t>
            </a:r>
            <a:br>
              <a:rPr lang="sl-SI" sz="2800" dirty="0" smtClean="0">
                <a:solidFill>
                  <a:srgbClr val="C00000"/>
                </a:solidFill>
              </a:rPr>
            </a:br>
            <a:r>
              <a:rPr lang="sl-SI" sz="2800" dirty="0" smtClean="0">
                <a:solidFill>
                  <a:srgbClr val="FF0000"/>
                </a:solidFill>
              </a:rPr>
              <a:t>Beseda PRIDEVNIK je tista, ki jo dajemo zraven, jo dodajamo.</a:t>
            </a:r>
            <a:br>
              <a:rPr lang="sl-SI" sz="2800" dirty="0" smtClean="0">
                <a:solidFill>
                  <a:srgbClr val="FF0000"/>
                </a:solidFill>
              </a:rPr>
            </a:br>
            <a:r>
              <a:rPr lang="sl-SI" sz="2800" dirty="0">
                <a:solidFill>
                  <a:srgbClr val="FF0000"/>
                </a:solidFill>
              </a:rPr>
              <a:t/>
            </a:r>
            <a:br>
              <a:rPr lang="sl-SI" sz="2800" dirty="0">
                <a:solidFill>
                  <a:srgbClr val="FF0000"/>
                </a:solidFill>
              </a:rPr>
            </a:br>
            <a:r>
              <a:rPr lang="sl-SI" sz="2800" dirty="0" smtClean="0">
                <a:solidFill>
                  <a:srgbClr val="0070C0"/>
                </a:solidFill>
              </a:rPr>
              <a:t>Izberi si žival, ki ti je najljubša. Poišči čim več ustreznih pridevnikov zanjo. Potem jo nariši tako, da bo čim bolj ustrezala izbranim pridevnikom. </a:t>
            </a:r>
            <a:br>
              <a:rPr lang="sl-SI" sz="2800" dirty="0" smtClean="0">
                <a:solidFill>
                  <a:srgbClr val="0070C0"/>
                </a:solidFill>
              </a:rPr>
            </a:br>
            <a:r>
              <a:rPr lang="sl-SI" sz="2800" dirty="0">
                <a:solidFill>
                  <a:srgbClr val="0070C0"/>
                </a:solidFill>
              </a:rPr>
              <a:t/>
            </a:r>
            <a:br>
              <a:rPr lang="sl-SI" sz="2800" dirty="0">
                <a:solidFill>
                  <a:srgbClr val="0070C0"/>
                </a:solidFill>
              </a:rPr>
            </a:br>
            <a:r>
              <a:rPr lang="sl-SI" sz="2800" dirty="0" smtClean="0">
                <a:solidFill>
                  <a:srgbClr val="FF0000"/>
                </a:solidFill>
              </a:rPr>
              <a:t/>
            </a:r>
            <a:br>
              <a:rPr lang="sl-SI" sz="2800" dirty="0" smtClean="0">
                <a:solidFill>
                  <a:srgbClr val="FF0000"/>
                </a:solidFill>
              </a:rPr>
            </a:br>
            <a:endParaRPr lang="sl-SI" sz="2800" dirty="0">
              <a:solidFill>
                <a:srgbClr val="FF0000"/>
              </a:solidFill>
            </a:endParaRPr>
          </a:p>
        </p:txBody>
      </p:sp>
      <p:sp>
        <p:nvSpPr>
          <p:cNvPr id="3" name="Označba mesta vsebine 2"/>
          <p:cNvSpPr>
            <a:spLocks noGrp="1"/>
          </p:cNvSpPr>
          <p:nvPr>
            <p:ph idx="1"/>
          </p:nvPr>
        </p:nvSpPr>
        <p:spPr>
          <a:xfrm>
            <a:off x="1149531" y="4219303"/>
            <a:ext cx="10355079" cy="2410376"/>
          </a:xfrm>
        </p:spPr>
        <p:txBody>
          <a:bodyPr>
            <a:normAutofit/>
          </a:bodyPr>
          <a:lstStyle/>
          <a:p>
            <a:r>
              <a:rPr lang="sl-SI" sz="2800" b="1" dirty="0" smtClean="0">
                <a:solidFill>
                  <a:srgbClr val="FF0000"/>
                </a:solidFill>
              </a:rPr>
              <a:t>PRIDEVNIK je beseda, ki jo dodajamo (</a:t>
            </a:r>
            <a:r>
              <a:rPr lang="sl-SI" sz="2800" b="1" dirty="0" err="1" smtClean="0">
                <a:solidFill>
                  <a:srgbClr val="FF0000"/>
                </a:solidFill>
              </a:rPr>
              <a:t>pridevamo</a:t>
            </a:r>
            <a:r>
              <a:rPr lang="sl-SI" sz="2800" b="1" dirty="0" smtClean="0">
                <a:solidFill>
                  <a:srgbClr val="FF0000"/>
                </a:solidFill>
              </a:rPr>
              <a:t>) drugi besedi, najpogosteje samostalniku. Pridevnik ga natančneje opiše ali določi.</a:t>
            </a:r>
            <a:endParaRPr lang="sl-SI" sz="2800" b="1" dirty="0">
              <a:solidFill>
                <a:srgbClr val="FF0000"/>
              </a:solidFill>
            </a:endParaRPr>
          </a:p>
        </p:txBody>
      </p:sp>
    </p:spTree>
    <p:extLst>
      <p:ext uri="{BB962C8B-B14F-4D97-AF65-F5344CB8AC3E}">
        <p14:creationId xmlns:p14="http://schemas.microsoft.com/office/powerpoint/2010/main" val="3416773348"/>
      </p:ext>
    </p:extLst>
  </p:cSld>
  <p:clrMapOvr>
    <a:masterClrMapping/>
  </p:clrMapOvr>
</p:sld>
</file>

<file path=ppt/theme/theme1.xml><?xml version="1.0" encoding="utf-8"?>
<a:theme xmlns:a="http://schemas.openxmlformats.org/drawingml/2006/main" name="Šeles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94</TotalTime>
  <Words>120</Words>
  <Application>Microsoft Office PowerPoint</Application>
  <PresentationFormat>Širokozaslonsko</PresentationFormat>
  <Paragraphs>30</Paragraphs>
  <Slides>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Century Gothic</vt:lpstr>
      <vt:lpstr>Wingdings 3</vt:lpstr>
      <vt:lpstr>Šelest</vt:lpstr>
      <vt:lpstr>                                 PRIDEVNIK  ŠE ZAVEDAŠ SE NE, KOLIKOKRAT KOGA VPRAŠAŠ:  KAKŠEN je kak predmet, rastlina, žival …; ČIGAV (od koga) je kak predmet, komu pripada oseba, žival …; KATERE vrste je jed, rastlina, žival …; Vprašaš zato, ker želiš vedeti, kakšno, čigavo ali katere vrste je kdo ali kaj.  Temu kdo ali kaj – osebi, živali, predmetu, rastlini, pojmu, pravimo SAMOSTALNIK.  Beseda, s katero ga želiš natančneje določiti, je PRIDEVNIK. </vt:lpstr>
      <vt:lpstr>KAKŠNO JE KOLO?</vt:lpstr>
      <vt:lpstr>KATERE VRSTE JE KOLO?</vt:lpstr>
      <vt:lpstr>ČIGAVO JE KOLO?</vt:lpstr>
      <vt:lpstr>Beseda SAMOSTALNIK je beseda, ki lahko stoji sama. Beseda PRIDEVNIK je tista, ki jo dajemo zraven, jo dodajamo.  Izberi si žival, ki ti je najljubša. Poišči čim več ustreznih pridevnikov zanjo. Potem jo nariši tako, da bo čim bolj ustrezala izbranim pridevnikom.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PRIDEVNIK</dc:title>
  <dc:creator>Zinka Pintar</dc:creator>
  <cp:lastModifiedBy>Zinka Pintar</cp:lastModifiedBy>
  <cp:revision>12</cp:revision>
  <dcterms:created xsi:type="dcterms:W3CDTF">2020-05-10T09:31:59Z</dcterms:created>
  <dcterms:modified xsi:type="dcterms:W3CDTF">2020-05-10T11:59:33Z</dcterms:modified>
</cp:coreProperties>
</file>