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A751"/>
    <a:srgbClr val="CC9900"/>
    <a:srgbClr val="8977D7"/>
    <a:srgbClr val="0D9CA3"/>
    <a:srgbClr val="7B356C"/>
    <a:srgbClr val="EA64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smtClean="0"/>
              <a:t>Uredite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222824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31195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9981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60588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254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smtClean="0"/>
              <a:t>Uredite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1132025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1132321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105850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275351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2A3E20EA-F913-466D-9480-387108E5784C}" type="datetimeFigureOut">
              <a:rPr lang="sl-SI" smtClean="0"/>
              <a:t>3. 05. 2020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44495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2A3E20EA-F913-466D-9480-387108E5784C}" type="datetimeFigureOut">
              <a:rPr lang="sl-SI" smtClean="0"/>
              <a:t>3. 05. 2020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1537397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2A3E20EA-F913-466D-9480-387108E5784C}" type="datetimeFigureOut">
              <a:rPr lang="sl-SI" smtClean="0"/>
              <a:t>3. 05. 2020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2900696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2A3E20EA-F913-466D-9480-387108E5784C}" type="datetimeFigureOut">
              <a:rPr lang="sl-SI" smtClean="0"/>
              <a:t>3. 05. 2020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2203884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E20EA-F913-466D-9480-387108E5784C}" type="datetimeFigureOut">
              <a:rPr lang="sl-SI" smtClean="0"/>
              <a:t>3. 05. 2020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8247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smtClean="0"/>
              <a:t>Uredite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2A3E20EA-F913-466D-9480-387108E5784C}" type="datetimeFigureOut">
              <a:rPr lang="sl-SI" smtClean="0"/>
              <a:t>3. 05. 2020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2346FC5-6D83-48EF-8C53-234AD4A14AC4}" type="slidenum">
              <a:rPr lang="sl-SI" smtClean="0"/>
              <a:t>‹#›</a:t>
            </a:fld>
            <a:endParaRPr lang="sl-SI"/>
          </a:p>
        </p:txBody>
      </p:sp>
    </p:spTree>
    <p:extLst>
      <p:ext uri="{BB962C8B-B14F-4D97-AF65-F5344CB8AC3E}">
        <p14:creationId xmlns:p14="http://schemas.microsoft.com/office/powerpoint/2010/main" val="74501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2346FC5-6D83-48EF-8C53-234AD4A14AC4}" type="slidenum">
              <a:rPr lang="sl-SI" smtClean="0"/>
              <a:t>‹#›</a:t>
            </a:fld>
            <a:endParaRPr lang="sl-SI"/>
          </a:p>
        </p:txBody>
      </p:sp>
      <p:sp>
        <p:nvSpPr>
          <p:cNvPr id="5" name="Date Placeholder 4"/>
          <p:cNvSpPr>
            <a:spLocks noGrp="1"/>
          </p:cNvSpPr>
          <p:nvPr>
            <p:ph type="dt" sz="half" idx="10"/>
          </p:nvPr>
        </p:nvSpPr>
        <p:spPr/>
        <p:txBody>
          <a:bodyPr/>
          <a:lstStyle/>
          <a:p>
            <a:fld id="{2A3E20EA-F913-466D-9480-387108E5784C}" type="datetimeFigureOut">
              <a:rPr lang="sl-SI" smtClean="0"/>
              <a:t>3. 05. 2020</a:t>
            </a:fld>
            <a:endParaRPr lang="sl-SI"/>
          </a:p>
        </p:txBody>
      </p:sp>
    </p:spTree>
    <p:extLst>
      <p:ext uri="{BB962C8B-B14F-4D97-AF65-F5344CB8AC3E}">
        <p14:creationId xmlns:p14="http://schemas.microsoft.com/office/powerpoint/2010/main" val="3820557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3E20EA-F913-466D-9480-387108E5784C}" type="datetimeFigureOut">
              <a:rPr lang="sl-SI" smtClean="0"/>
              <a:t>3. 05. 2020</a:t>
            </a:fld>
            <a:endParaRPr lang="sl-SI"/>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2346FC5-6D83-48EF-8C53-234AD4A14AC4}" type="slidenum">
              <a:rPr lang="sl-SI" smtClean="0"/>
              <a:t>‹#›</a:t>
            </a:fld>
            <a:endParaRPr lang="sl-SI"/>
          </a:p>
        </p:txBody>
      </p:sp>
    </p:spTree>
    <p:extLst>
      <p:ext uri="{BB962C8B-B14F-4D97-AF65-F5344CB8AC3E}">
        <p14:creationId xmlns:p14="http://schemas.microsoft.com/office/powerpoint/2010/main" val="18954453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gif"/><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07067" y="783772"/>
            <a:ext cx="7766936" cy="1188720"/>
          </a:xfrm>
        </p:spPr>
        <p:txBody>
          <a:bodyPr/>
          <a:lstStyle/>
          <a:p>
            <a:pPr algn="ctr"/>
            <a:r>
              <a:rPr lang="sl-SI" b="1" dirty="0" smtClean="0">
                <a:solidFill>
                  <a:srgbClr val="C00000"/>
                </a:solidFill>
              </a:rPr>
              <a:t>SRCE, KRI, KRVNI OBTOK</a:t>
            </a:r>
            <a:endParaRPr lang="sl-SI" b="1" dirty="0">
              <a:solidFill>
                <a:srgbClr val="C00000"/>
              </a:solidFill>
            </a:endParaRPr>
          </a:p>
        </p:txBody>
      </p:sp>
      <p:sp>
        <p:nvSpPr>
          <p:cNvPr id="3" name="Podnaslov 2"/>
          <p:cNvSpPr>
            <a:spLocks noGrp="1"/>
          </p:cNvSpPr>
          <p:nvPr>
            <p:ph type="subTitle" idx="1"/>
          </p:nvPr>
        </p:nvSpPr>
        <p:spPr>
          <a:xfrm>
            <a:off x="1507067" y="2116183"/>
            <a:ext cx="7623870" cy="4043337"/>
          </a:xfrm>
        </p:spPr>
        <p:txBody>
          <a:bodyPr/>
          <a:lstStyle/>
          <a:p>
            <a:endParaRPr lang="sl-SI" dirty="0"/>
          </a:p>
        </p:txBody>
      </p:sp>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76" y="1972492"/>
            <a:ext cx="3886200" cy="4679576"/>
          </a:xfrm>
          <a:prstGeom prst="rect">
            <a:avLst/>
          </a:prstGeom>
        </p:spPr>
      </p:pic>
      <p:sp>
        <p:nvSpPr>
          <p:cNvPr id="5" name="PoljeZBesedilom 4"/>
          <p:cNvSpPr txBox="1"/>
          <p:nvPr/>
        </p:nvSpPr>
        <p:spPr>
          <a:xfrm>
            <a:off x="3334870" y="2246811"/>
            <a:ext cx="6096513" cy="3970318"/>
          </a:xfrm>
          <a:prstGeom prst="rect">
            <a:avLst/>
          </a:prstGeom>
          <a:noFill/>
        </p:spPr>
        <p:txBody>
          <a:bodyPr wrap="square" rtlCol="0">
            <a:spAutoFit/>
          </a:bodyPr>
          <a:lstStyle/>
          <a:p>
            <a:r>
              <a:rPr lang="sl-SI" sz="2800" dirty="0" smtClean="0"/>
              <a:t>Srce je podobno prometnemu križišču. Vanj se stekajo in iz njega spet razpletajo žile, ki vodijo kri povsod, kjer je potrebna.</a:t>
            </a:r>
          </a:p>
          <a:p>
            <a:r>
              <a:rPr lang="sl-SI" sz="2800" dirty="0" smtClean="0"/>
              <a:t>Srce je </a:t>
            </a:r>
            <a:r>
              <a:rPr lang="sl-SI" sz="2800" dirty="0" smtClean="0">
                <a:solidFill>
                  <a:srgbClr val="C00000"/>
                </a:solidFill>
              </a:rPr>
              <a:t>votla mišica</a:t>
            </a:r>
            <a:r>
              <a:rPr lang="sl-SI" sz="2800" dirty="0" smtClean="0"/>
              <a:t>, ki </a:t>
            </a:r>
            <a:r>
              <a:rPr lang="sl-SI" sz="2800" dirty="0" smtClean="0">
                <a:solidFill>
                  <a:srgbClr val="C00000"/>
                </a:solidFill>
              </a:rPr>
              <a:t>leži v prsni votlini, nekoliko poševno </a:t>
            </a:r>
            <a:r>
              <a:rPr lang="sl-SI" sz="2800" dirty="0" smtClean="0"/>
              <a:t>med obema pljučnima kriloma. Je organ, ki neprestano utriplje. Ko utriplje, poganja kri po žilah in jo zopet črpa. </a:t>
            </a:r>
            <a:endParaRPr lang="sl-SI" sz="2800" dirty="0"/>
          </a:p>
        </p:txBody>
      </p:sp>
      <p:pic>
        <p:nvPicPr>
          <p:cNvPr id="10" name="Zvok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11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8596668" cy="683623"/>
          </a:xfrm>
        </p:spPr>
        <p:txBody>
          <a:bodyPr/>
          <a:lstStyle/>
          <a:p>
            <a:pPr algn="ctr"/>
            <a:r>
              <a:rPr lang="sl-SI" dirty="0" smtClean="0">
                <a:solidFill>
                  <a:srgbClr val="FDA751"/>
                </a:solidFill>
                <a:effectLst>
                  <a:outerShdw blurRad="38100" dist="38100" dir="2700000" algn="tl">
                    <a:srgbClr val="000000">
                      <a:alpha val="43137"/>
                    </a:srgbClr>
                  </a:outerShdw>
                </a:effectLst>
              </a:rPr>
              <a:t>ZANIMIVOSTI</a:t>
            </a:r>
            <a:endParaRPr lang="sl-SI" dirty="0">
              <a:solidFill>
                <a:srgbClr val="FDA751"/>
              </a:solidFill>
              <a:effectLst>
                <a:outerShdw blurRad="38100" dist="38100" dir="2700000" algn="tl">
                  <a:srgbClr val="000000">
                    <a:alpha val="43137"/>
                  </a:srgbClr>
                </a:outerShdw>
              </a:effectLst>
            </a:endParaRPr>
          </a:p>
        </p:txBody>
      </p:sp>
      <p:sp>
        <p:nvSpPr>
          <p:cNvPr id="3" name="Označba mesta vsebine 2"/>
          <p:cNvSpPr>
            <a:spLocks noGrp="1"/>
          </p:cNvSpPr>
          <p:nvPr>
            <p:ph idx="1"/>
          </p:nvPr>
        </p:nvSpPr>
        <p:spPr>
          <a:xfrm>
            <a:off x="677334" y="1593669"/>
            <a:ext cx="8596668" cy="4447693"/>
          </a:xfrm>
        </p:spPr>
        <p:txBody>
          <a:bodyPr>
            <a:noAutofit/>
          </a:bodyPr>
          <a:lstStyle/>
          <a:p>
            <a:pPr>
              <a:buFont typeface="Wingdings" panose="05000000000000000000" pitchFamily="2" charset="2"/>
              <a:buChar char="Ø"/>
            </a:pPr>
            <a:r>
              <a:rPr lang="sl-SI" sz="2000" dirty="0" smtClean="0">
                <a:effectLst>
                  <a:outerShdw blurRad="38100" dist="38100" dir="2700000" algn="tl">
                    <a:srgbClr val="000000">
                      <a:alpha val="43137"/>
                    </a:srgbClr>
                  </a:outerShdw>
                </a:effectLst>
              </a:rPr>
              <a:t>DA ZAČNE UTRIPATI SRCE ZARODKA V ČETRTEM MESECU NOSEČNOSTI</a:t>
            </a:r>
          </a:p>
          <a:p>
            <a:pPr>
              <a:buFont typeface="Wingdings" panose="05000000000000000000" pitchFamily="2" charset="2"/>
              <a:buChar char="Ø"/>
            </a:pPr>
            <a:r>
              <a:rPr lang="sl-SI" sz="2000" dirty="0" smtClean="0">
                <a:effectLst>
                  <a:outerShdw blurRad="38100" dist="38100" dir="2700000" algn="tl">
                    <a:srgbClr val="000000">
                      <a:alpha val="43137"/>
                    </a:srgbClr>
                  </a:outerShdw>
                </a:effectLst>
              </a:rPr>
              <a:t>DA SE SRCE ŠPORTNIKOV ZARADI POGOSTIH VELIKIH OBREMENITEV POVEČA</a:t>
            </a:r>
          </a:p>
          <a:p>
            <a:pPr>
              <a:buFont typeface="Wingdings" panose="05000000000000000000" pitchFamily="2" charset="2"/>
              <a:buChar char="Ø"/>
            </a:pPr>
            <a:r>
              <a:rPr lang="sl-SI" sz="2000" dirty="0" smtClean="0">
                <a:effectLst>
                  <a:outerShdw blurRad="38100" dist="38100" dir="2700000" algn="tl">
                    <a:srgbClr val="000000">
                      <a:alpha val="43137"/>
                    </a:srgbClr>
                  </a:outerShdw>
                </a:effectLst>
              </a:rPr>
              <a:t>DA SE RITEM POTOPLJAČEV LAHKO UPOČASNI NA SAMO 30 UDARCEV NA MINUTO</a:t>
            </a:r>
          </a:p>
          <a:p>
            <a:pPr>
              <a:buFont typeface="Wingdings" panose="05000000000000000000" pitchFamily="2" charset="2"/>
              <a:buChar char="Ø"/>
            </a:pPr>
            <a:r>
              <a:rPr lang="sl-SI" sz="2000" dirty="0" smtClean="0">
                <a:effectLst>
                  <a:outerShdw blurRad="38100" dist="38100" dir="2700000" algn="tl">
                    <a:srgbClr val="000000">
                      <a:alpha val="43137"/>
                    </a:srgbClr>
                  </a:outerShdw>
                </a:effectLst>
              </a:rPr>
              <a:t>DA SRCE AFRIŠKEGA SLONA UDARI 25 KRAT NA MINUTO, SRCE NAJMANJŠE ROVKE PA KAR 800 KRAT NA MINUTO</a:t>
            </a:r>
          </a:p>
          <a:p>
            <a:pPr>
              <a:buFont typeface="Wingdings" panose="05000000000000000000" pitchFamily="2" charset="2"/>
              <a:buChar char="Ø"/>
            </a:pPr>
            <a:r>
              <a:rPr lang="sl-SI" sz="2000" dirty="0" smtClean="0">
                <a:effectLst>
                  <a:outerShdw blurRad="38100" dist="38100" dir="2700000" algn="tl">
                    <a:srgbClr val="000000">
                      <a:alpha val="43137"/>
                    </a:srgbClr>
                  </a:outerShdw>
                </a:effectLst>
              </a:rPr>
              <a:t>DA IMA DOJENČEK MANJ KOT LITER KRVI</a:t>
            </a:r>
          </a:p>
          <a:p>
            <a:pPr>
              <a:buFont typeface="Wingdings" panose="05000000000000000000" pitchFamily="2" charset="2"/>
              <a:buChar char="Ø"/>
            </a:pPr>
            <a:r>
              <a:rPr lang="sl-SI" sz="2000" dirty="0" smtClean="0">
                <a:effectLst>
                  <a:outerShdw blurRad="38100" dist="38100" dir="2700000" algn="tl">
                    <a:srgbClr val="000000">
                      <a:alpha val="43137"/>
                    </a:srgbClr>
                  </a:outerShdw>
                </a:effectLst>
              </a:rPr>
              <a:t>DA IMA DEŽEVNIK KAR 10 PREPROSTIH SRC</a:t>
            </a:r>
          </a:p>
          <a:p>
            <a:pPr>
              <a:buFont typeface="Wingdings" panose="05000000000000000000" pitchFamily="2" charset="2"/>
              <a:buChar char="Ø"/>
            </a:pPr>
            <a:r>
              <a:rPr lang="sl-SI" sz="2000" dirty="0" smtClean="0">
                <a:effectLst>
                  <a:outerShdw blurRad="38100" dist="38100" dir="2700000" algn="tl">
                    <a:srgbClr val="000000">
                      <a:alpha val="43137"/>
                    </a:srgbClr>
                  </a:outerShdw>
                </a:effectLst>
              </a:rPr>
              <a:t>DA JE DOLŽINA VSEH ŽIL V NAŠEM TELESU OKROG 100 000 KM</a:t>
            </a:r>
          </a:p>
          <a:p>
            <a:pPr>
              <a:buFont typeface="Wingdings" panose="05000000000000000000" pitchFamily="2" charset="2"/>
              <a:buChar char="Ø"/>
            </a:pPr>
            <a:r>
              <a:rPr lang="sl-SI" sz="2000" dirty="0" smtClean="0">
                <a:effectLst>
                  <a:outerShdw blurRad="38100" dist="38100" dir="2700000" algn="tl">
                    <a:srgbClr val="000000">
                      <a:alpha val="43137"/>
                    </a:srgbClr>
                  </a:outerShdw>
                </a:effectLst>
              </a:rPr>
              <a:t>DA IMAJO NEKATERE ŽUŽELKE MODRO ALI ZELENO KRI</a:t>
            </a:r>
          </a:p>
          <a:p>
            <a:pPr>
              <a:buFont typeface="Wingdings" panose="05000000000000000000" pitchFamily="2" charset="2"/>
              <a:buChar char="Ø"/>
            </a:pPr>
            <a:endParaRPr lang="sl-SI" sz="2000" dirty="0">
              <a:effectLst>
                <a:outerShdw blurRad="38100" dist="38100" dir="2700000" algn="tl">
                  <a:srgbClr val="000000">
                    <a:alpha val="43137"/>
                  </a:srgbClr>
                </a:outerShdw>
              </a:effectLst>
            </a:endParaRPr>
          </a:p>
        </p:txBody>
      </p:sp>
      <p:pic>
        <p:nvPicPr>
          <p:cNvPr id="8" name="Zvo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755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solidFill>
                  <a:srgbClr val="C00000"/>
                </a:solidFill>
                <a:effectLst>
                  <a:outerShdw blurRad="38100" dist="38100" dir="2700000" algn="tl">
                    <a:srgbClr val="000000">
                      <a:alpha val="43137"/>
                    </a:srgbClr>
                  </a:outerShdw>
                </a:effectLst>
              </a:rPr>
              <a:t>ZGRADBA SRCA</a:t>
            </a:r>
            <a:endParaRPr lang="sl-SI" dirty="0">
              <a:solidFill>
                <a:srgbClr val="C00000"/>
              </a:solidFill>
              <a:effectLst>
                <a:outerShdw blurRad="38100" dist="38100" dir="2700000" algn="tl">
                  <a:srgbClr val="000000">
                    <a:alpha val="43137"/>
                  </a:srgbClr>
                </a:outerShdw>
              </a:effectLst>
            </a:endParaRPr>
          </a:p>
        </p:txBody>
      </p:sp>
      <p:pic>
        <p:nvPicPr>
          <p:cNvPr id="4" name="Označba mesta vsebine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03411" y="1532964"/>
            <a:ext cx="3872753" cy="3307977"/>
          </a:xfrm>
          <a:prstGeom prst="rect">
            <a:avLst/>
          </a:prstGeom>
        </p:spPr>
      </p:pic>
      <p:sp>
        <p:nvSpPr>
          <p:cNvPr id="5" name="PoljeZBesedilom 4"/>
          <p:cNvSpPr txBox="1"/>
          <p:nvPr/>
        </p:nvSpPr>
        <p:spPr>
          <a:xfrm>
            <a:off x="4276165" y="1532965"/>
            <a:ext cx="5271759" cy="3539430"/>
          </a:xfrm>
          <a:prstGeom prst="rect">
            <a:avLst/>
          </a:prstGeom>
          <a:noFill/>
        </p:spPr>
        <p:txBody>
          <a:bodyPr wrap="square" rtlCol="0">
            <a:spAutoFit/>
          </a:bodyPr>
          <a:lstStyle/>
          <a:p>
            <a:r>
              <a:rPr lang="sl-SI" sz="2800" dirty="0" smtClean="0"/>
              <a:t>Srce je vzdolž predeljeno v dve polovici: </a:t>
            </a:r>
            <a:r>
              <a:rPr lang="sl-SI" sz="2800" dirty="0" smtClean="0">
                <a:solidFill>
                  <a:srgbClr val="C00000"/>
                </a:solidFill>
              </a:rPr>
              <a:t>desno in levo</a:t>
            </a:r>
            <a:r>
              <a:rPr lang="sl-SI" sz="2800" dirty="0" smtClean="0"/>
              <a:t>. </a:t>
            </a:r>
            <a:r>
              <a:rPr lang="sl-SI" sz="2800" dirty="0" smtClean="0">
                <a:solidFill>
                  <a:srgbClr val="C00000"/>
                </a:solidFill>
              </a:rPr>
              <a:t>Zgoraj sta preddvora, spodaj pa srčna prekata. </a:t>
            </a:r>
            <a:r>
              <a:rPr lang="sl-SI" sz="2800" dirty="0" smtClean="0"/>
              <a:t>Odprtino v tej steni zapirajo </a:t>
            </a:r>
            <a:r>
              <a:rPr lang="sl-SI" sz="2800" dirty="0" smtClean="0">
                <a:solidFill>
                  <a:srgbClr val="C00000"/>
                </a:solidFill>
              </a:rPr>
              <a:t>srčne zaklopke</a:t>
            </a:r>
            <a:r>
              <a:rPr lang="sl-SI" sz="2800" dirty="0" smtClean="0"/>
              <a:t>. Kri teče v eni smeri – iz preddvora v prekat, narobe pa ne. Ker je srce mišica, se krči.</a:t>
            </a:r>
            <a:endParaRPr lang="sl-SI" sz="2800" dirty="0"/>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564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solidFill>
                  <a:srgbClr val="C00000"/>
                </a:solidFill>
                <a:effectLst>
                  <a:outerShdw blurRad="38100" dist="38100" dir="2700000" algn="tl">
                    <a:srgbClr val="000000">
                      <a:alpha val="43137"/>
                    </a:srgbClr>
                  </a:outerShdw>
                </a:effectLst>
              </a:rPr>
              <a:t>DELOVANJE SRCA</a:t>
            </a:r>
            <a:endParaRPr lang="sl-SI" dirty="0">
              <a:solidFill>
                <a:srgbClr val="C00000"/>
              </a:solidFill>
              <a:effectLst>
                <a:outerShdw blurRad="38100" dist="38100" dir="2700000" algn="tl">
                  <a:srgbClr val="000000">
                    <a:alpha val="43137"/>
                  </a:srgbClr>
                </a:outerShdw>
              </a:effectLst>
            </a:endParaRPr>
          </a:p>
        </p:txBody>
      </p:sp>
      <p:pic>
        <p:nvPicPr>
          <p:cNvPr id="4" name="Označba mesta vsebine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1494" y="1270000"/>
            <a:ext cx="5359260" cy="3447844"/>
          </a:xfrm>
        </p:spPr>
      </p:pic>
      <p:sp>
        <p:nvSpPr>
          <p:cNvPr id="6" name="PoljeZBesedilom 5"/>
          <p:cNvSpPr txBox="1"/>
          <p:nvPr/>
        </p:nvSpPr>
        <p:spPr>
          <a:xfrm>
            <a:off x="887506" y="4585447"/>
            <a:ext cx="8386496" cy="1754326"/>
          </a:xfrm>
          <a:prstGeom prst="rect">
            <a:avLst/>
          </a:prstGeom>
          <a:noFill/>
        </p:spPr>
        <p:txBody>
          <a:bodyPr wrap="square" rtlCol="0">
            <a:spAutoFit/>
          </a:bodyPr>
          <a:lstStyle/>
          <a:p>
            <a:r>
              <a:rPr lang="sl-SI" dirty="0" smtClean="0"/>
              <a:t>Srce deluje kot </a:t>
            </a:r>
            <a:r>
              <a:rPr lang="sl-SI" dirty="0" smtClean="0">
                <a:solidFill>
                  <a:srgbClr val="C00000"/>
                </a:solidFill>
              </a:rPr>
              <a:t>črpalka</a:t>
            </a:r>
            <a:r>
              <a:rPr lang="sl-SI" dirty="0" smtClean="0"/>
              <a:t>, ki črpa in potiska kri po žilah. Srce pravzaprav ni le ena črpalka, temveč sta dve, druga poleg druge. </a:t>
            </a:r>
            <a:r>
              <a:rPr lang="sl-SI" dirty="0" smtClean="0">
                <a:solidFill>
                  <a:srgbClr val="0070C0"/>
                </a:solidFill>
              </a:rPr>
              <a:t>Desna stran srca oz. desna črpalka pošilja iztrošeno kri, ki prihaja iz raznih delov telesa, v pljuča</a:t>
            </a:r>
            <a:r>
              <a:rPr lang="sl-SI" dirty="0" smtClean="0"/>
              <a:t>. </a:t>
            </a:r>
            <a:r>
              <a:rPr lang="sl-SI" dirty="0" smtClean="0">
                <a:solidFill>
                  <a:srgbClr val="00B050"/>
                </a:solidFill>
              </a:rPr>
              <a:t>Tu se kri napolni s kisikom</a:t>
            </a:r>
            <a:r>
              <a:rPr lang="sl-SI" dirty="0" smtClean="0"/>
              <a:t>. Taka, </a:t>
            </a:r>
            <a:r>
              <a:rPr lang="sl-SI" dirty="0" smtClean="0">
                <a:solidFill>
                  <a:srgbClr val="FF0000"/>
                </a:solidFill>
              </a:rPr>
              <a:t>s kisikom obogatena kri se vrača ponovno v srce, to pot v levo polovico srca</a:t>
            </a:r>
            <a:r>
              <a:rPr lang="sl-SI" dirty="0" smtClean="0"/>
              <a:t> oz. v levo črpalko. Leva </a:t>
            </a:r>
            <a:r>
              <a:rPr lang="sl-SI" dirty="0"/>
              <a:t>č</a:t>
            </a:r>
            <a:r>
              <a:rPr lang="sl-SI" dirty="0" smtClean="0"/>
              <a:t>rpalka pa nato kri razpošlje po telesu. Za svoje delovanje potrebuje srce kisik in hranilne snovi.</a:t>
            </a:r>
            <a:endParaRPr lang="sl-SI" dirty="0"/>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079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14263" y="419895"/>
            <a:ext cx="8596668" cy="1320800"/>
          </a:xfrm>
        </p:spPr>
        <p:txBody>
          <a:bodyPr>
            <a:normAutofit/>
          </a:bodyPr>
          <a:lstStyle/>
          <a:p>
            <a:pPr algn="ctr"/>
            <a:r>
              <a:rPr lang="sl-SI" dirty="0" smtClean="0"/>
              <a:t>                                 </a:t>
            </a:r>
            <a:r>
              <a:rPr lang="sl-SI" dirty="0" smtClean="0">
                <a:solidFill>
                  <a:srgbClr val="0070C0"/>
                </a:solidFill>
                <a:effectLst>
                  <a:outerShdw blurRad="38100" dist="38100" dir="2700000" algn="tl">
                    <a:srgbClr val="000000">
                      <a:alpha val="43137"/>
                    </a:srgbClr>
                  </a:outerShdw>
                </a:effectLst>
              </a:rPr>
              <a:t>KJE JE KAJ?</a:t>
            </a:r>
            <a:endParaRPr lang="sl-SI" dirty="0">
              <a:solidFill>
                <a:srgbClr val="0070C0"/>
              </a:solidFill>
              <a:effectLst>
                <a:outerShdw blurRad="38100" dist="38100" dir="2700000" algn="tl">
                  <a:srgbClr val="000000">
                    <a:alpha val="43137"/>
                  </a:srgbClr>
                </a:outerShdw>
              </a:effectLst>
            </a:endParaRPr>
          </a:p>
        </p:txBody>
      </p:sp>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85" y="0"/>
            <a:ext cx="3703286" cy="6858000"/>
          </a:xfrm>
          <a:prstGeom prst="rect">
            <a:avLst/>
          </a:prstGeom>
        </p:spPr>
      </p:pic>
      <p:sp>
        <p:nvSpPr>
          <p:cNvPr id="8" name="Označba mesta vsebine 7"/>
          <p:cNvSpPr>
            <a:spLocks noGrp="1"/>
          </p:cNvSpPr>
          <p:nvPr>
            <p:ph idx="1"/>
          </p:nvPr>
        </p:nvSpPr>
        <p:spPr>
          <a:xfrm>
            <a:off x="941294" y="1613647"/>
            <a:ext cx="8633012" cy="5002306"/>
          </a:xfrm>
        </p:spPr>
        <p:txBody>
          <a:bodyPr>
            <a:normAutofit/>
          </a:bodyPr>
          <a:lstStyle/>
          <a:p>
            <a:endParaRPr lang="sl-SI" sz="2000" dirty="0" smtClean="0"/>
          </a:p>
          <a:p>
            <a:endParaRPr lang="sl-SI" sz="2000" dirty="0"/>
          </a:p>
          <a:p>
            <a:endParaRPr lang="sl-SI" sz="2000" dirty="0" smtClean="0"/>
          </a:p>
          <a:p>
            <a:pPr marL="0" indent="0">
              <a:buNone/>
            </a:pPr>
            <a:r>
              <a:rPr lang="sl-SI" sz="2000" dirty="0"/>
              <a:t> </a:t>
            </a:r>
            <a:r>
              <a:rPr lang="sl-SI" sz="2000" dirty="0" smtClean="0"/>
              <a:t>                                           </a:t>
            </a:r>
          </a:p>
          <a:p>
            <a:pPr marL="0" indent="0">
              <a:buNone/>
            </a:pPr>
            <a:r>
              <a:rPr lang="sl-SI" sz="2000" dirty="0"/>
              <a:t> </a:t>
            </a:r>
            <a:r>
              <a:rPr lang="sl-SI" sz="2000" dirty="0" smtClean="0"/>
              <a:t>                                            </a:t>
            </a:r>
            <a:r>
              <a:rPr lang="sl-SI" sz="2000" dirty="0" smtClean="0">
                <a:solidFill>
                  <a:schemeClr val="accent3">
                    <a:lumMod val="75000"/>
                  </a:schemeClr>
                </a:solidFill>
              </a:rPr>
              <a:t>                             </a:t>
            </a:r>
            <a:endParaRPr lang="sl-SI" sz="2000" dirty="0">
              <a:solidFill>
                <a:schemeClr val="accent3">
                  <a:lumMod val="75000"/>
                </a:schemeClr>
              </a:solidFill>
            </a:endParaRPr>
          </a:p>
        </p:txBody>
      </p:sp>
      <p:sp>
        <p:nvSpPr>
          <p:cNvPr id="9" name="PoljeZBesedilom 8"/>
          <p:cNvSpPr txBox="1"/>
          <p:nvPr/>
        </p:nvSpPr>
        <p:spPr>
          <a:xfrm>
            <a:off x="6121534" y="1356542"/>
            <a:ext cx="5846347" cy="1938992"/>
          </a:xfrm>
          <a:prstGeom prst="rect">
            <a:avLst/>
          </a:prstGeom>
          <a:noFill/>
        </p:spPr>
        <p:txBody>
          <a:bodyPr wrap="square" rtlCol="0">
            <a:spAutoFit/>
          </a:bodyPr>
          <a:lstStyle/>
          <a:p>
            <a:pPr marL="342900" indent="-342900">
              <a:buAutoNum type="arabicPeriod"/>
            </a:pPr>
            <a:r>
              <a:rPr lang="sl-SI" sz="2400" dirty="0" smtClean="0">
                <a:solidFill>
                  <a:srgbClr val="FFC000"/>
                </a:solidFill>
              </a:rPr>
              <a:t>SRCE</a:t>
            </a:r>
          </a:p>
          <a:p>
            <a:pPr marL="342900" indent="-342900">
              <a:buAutoNum type="arabicPeriod"/>
            </a:pPr>
            <a:r>
              <a:rPr lang="sl-SI" sz="2400" dirty="0" smtClean="0">
                <a:solidFill>
                  <a:srgbClr val="FFC000"/>
                </a:solidFill>
              </a:rPr>
              <a:t>ARTERIJA</a:t>
            </a:r>
          </a:p>
          <a:p>
            <a:pPr marL="342900" indent="-342900">
              <a:buAutoNum type="arabicPeriod"/>
            </a:pPr>
            <a:r>
              <a:rPr lang="sl-SI" sz="2400" dirty="0" smtClean="0">
                <a:solidFill>
                  <a:srgbClr val="FFC000"/>
                </a:solidFill>
              </a:rPr>
              <a:t>VENA</a:t>
            </a:r>
          </a:p>
          <a:p>
            <a:r>
              <a:rPr lang="sl-SI" sz="2400" dirty="0" smtClean="0">
                <a:solidFill>
                  <a:srgbClr val="FFC000"/>
                </a:solidFill>
              </a:rPr>
              <a:t>4. PLJUČA</a:t>
            </a:r>
          </a:p>
          <a:p>
            <a:r>
              <a:rPr lang="sl-SI" sz="2400" dirty="0" smtClean="0">
                <a:solidFill>
                  <a:srgbClr val="FFC000"/>
                </a:solidFill>
              </a:rPr>
              <a:t>5. KAPILARE</a:t>
            </a:r>
            <a:endParaRPr lang="sl-SI" sz="2400" dirty="0">
              <a:solidFill>
                <a:srgbClr val="FFC000"/>
              </a:solidFill>
            </a:endParaRPr>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48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solidFill>
                  <a:srgbClr val="92D050"/>
                </a:solidFill>
              </a:rPr>
              <a:t>VRSTE ŽIL</a:t>
            </a:r>
            <a:endParaRPr lang="sl-SI" dirty="0">
              <a:solidFill>
                <a:srgbClr val="92D050"/>
              </a:solidFill>
            </a:endParaRPr>
          </a:p>
        </p:txBody>
      </p:sp>
      <mc:AlternateContent xmlns:mc="http://schemas.openxmlformats.org/markup-compatibility/2006" xmlns:a14="http://schemas.microsoft.com/office/drawing/2010/main">
        <mc:Choice Requires="a14">
          <p:sp>
            <p:nvSpPr>
              <p:cNvPr id="3" name="Označba mesta vsebine 2"/>
              <p:cNvSpPr>
                <a:spLocks noGrp="1"/>
              </p:cNvSpPr>
              <p:nvPr>
                <p:ph idx="1"/>
              </p:nvPr>
            </p:nvSpPr>
            <p:spPr>
              <a:xfrm>
                <a:off x="-489883" y="833718"/>
                <a:ext cx="9825331" cy="5903258"/>
              </a:xfrm>
            </p:spPr>
            <p:txBody>
              <a:bodyPr>
                <a:normAutofit fontScale="92500"/>
              </a:bodyPr>
              <a:lstStyle/>
              <a:p>
                <a:pPr marL="0" indent="0">
                  <a:buNone/>
                </a:pPr>
                <a:endParaRPr lang="sl-SI" sz="2000" dirty="0" smtClean="0">
                  <a:solidFill>
                    <a:schemeClr val="accent5"/>
                  </a:solidFill>
                </a:endParaRPr>
              </a:p>
              <a:p>
                <a:pPr marL="0" indent="0" algn="ctr">
                  <a:buNone/>
                </a:pPr>
                <a:r>
                  <a:rPr lang="sl-SI" dirty="0" smtClean="0">
                    <a:solidFill>
                      <a:srgbClr val="FF0000"/>
                    </a:solidFill>
                  </a:rPr>
                  <a:t>                              </a:t>
                </a:r>
                <a:r>
                  <a:rPr lang="sl-SI" dirty="0" smtClean="0">
                    <a:solidFill>
                      <a:srgbClr val="FF0000"/>
                    </a:solidFill>
                    <a:effectLst>
                      <a:outerShdw blurRad="38100" dist="38100" dir="2700000" algn="tl">
                        <a:srgbClr val="000000">
                          <a:alpha val="43137"/>
                        </a:srgbClr>
                      </a:outerShdw>
                    </a:effectLst>
                  </a:rPr>
                  <a:t>- ARTERIJA ali ODVODNICA JE ŽILA, KI </a:t>
                </a:r>
              </a:p>
              <a:p>
                <a:pPr marL="0" indent="0" algn="ctr">
                  <a:buNone/>
                </a:pPr>
                <a:r>
                  <a:rPr lang="sl-SI" dirty="0" smtClean="0">
                    <a:solidFill>
                      <a:srgbClr val="FF0000"/>
                    </a:solidFill>
                    <a:effectLst>
                      <a:outerShdw blurRad="38100" dist="38100" dir="2700000" algn="tl">
                        <a:srgbClr val="000000">
                          <a:alpha val="43137"/>
                        </a:srgbClr>
                      </a:outerShdw>
                    </a:effectLst>
                  </a:rPr>
                  <a:t>                                         ODVAJA </a:t>
                </a:r>
                <a:r>
                  <a:rPr lang="sl-SI" dirty="0">
                    <a:solidFill>
                      <a:srgbClr val="FF0000"/>
                    </a:solidFill>
                    <a:effectLst>
                      <a:outerShdw blurRad="38100" dist="38100" dir="2700000" algn="tl">
                        <a:srgbClr val="000000">
                          <a:alpha val="43137"/>
                        </a:srgbClr>
                      </a:outerShdw>
                    </a:effectLst>
                  </a:rPr>
                  <a:t>KRI IZ SRCA. (kri bogata s kisikom</a:t>
                </a:r>
                <a:r>
                  <a:rPr lang="sl-SI" dirty="0" smtClean="0">
                    <a:solidFill>
                      <a:srgbClr val="FF0000"/>
                    </a:solidFill>
                    <a:effectLst>
                      <a:outerShdw blurRad="38100" dist="38100" dir="2700000" algn="tl">
                        <a:srgbClr val="000000">
                          <a:alpha val="43137"/>
                        </a:srgbClr>
                      </a:outerShdw>
                    </a:effectLst>
                  </a:rPr>
                  <a:t>)</a:t>
                </a:r>
              </a:p>
              <a:p>
                <a:pPr marL="0" indent="0" algn="ctr">
                  <a:buNone/>
                </a:pPr>
                <a:r>
                  <a:rPr lang="sl-SI" dirty="0" smtClean="0">
                    <a:solidFill>
                      <a:srgbClr val="FF0000"/>
                    </a:solidFill>
                    <a:effectLst>
                      <a:outerShdw blurRad="38100" dist="38100" dir="2700000" algn="tl">
                        <a:srgbClr val="000000">
                          <a:alpha val="43137"/>
                        </a:srgbClr>
                      </a:outerShdw>
                    </a:effectLst>
                  </a:rPr>
                  <a:t>                                   </a:t>
                </a:r>
                <a:r>
                  <a:rPr lang="sl-SI" dirty="0" smtClean="0">
                    <a:solidFill>
                      <a:srgbClr val="00B0F0"/>
                    </a:solidFill>
                    <a:effectLst>
                      <a:outerShdw blurRad="38100" dist="38100" dir="2700000" algn="tl">
                        <a:srgbClr val="000000">
                          <a:alpha val="43137"/>
                        </a:srgbClr>
                      </a:outerShdw>
                    </a:effectLst>
                  </a:rPr>
                  <a:t>-</a:t>
                </a:r>
                <a:r>
                  <a:rPr lang="sl-SI" dirty="0" smtClean="0">
                    <a:solidFill>
                      <a:srgbClr val="FF0000"/>
                    </a:solidFill>
                    <a:effectLst>
                      <a:outerShdw blurRad="38100" dist="38100" dir="2700000" algn="tl">
                        <a:srgbClr val="000000">
                          <a:alpha val="43137"/>
                        </a:srgbClr>
                      </a:outerShdw>
                    </a:effectLst>
                  </a:rPr>
                  <a:t> </a:t>
                </a:r>
                <a:r>
                  <a:rPr lang="sl-SI" dirty="0" smtClean="0">
                    <a:solidFill>
                      <a:srgbClr val="00B0F0"/>
                    </a:solidFill>
                    <a:effectLst>
                      <a:outerShdw blurRad="38100" dist="38100" dir="2700000" algn="tl">
                        <a:srgbClr val="000000">
                          <a:alpha val="43137"/>
                        </a:srgbClr>
                      </a:outerShdw>
                    </a:effectLst>
                  </a:rPr>
                  <a:t>VENA ali DOVODNICA JE ŽILA, KI DOVAJA </a:t>
                </a:r>
              </a:p>
              <a:p>
                <a:pPr marL="0" indent="0" algn="ctr">
                  <a:buNone/>
                </a:pPr>
                <a:r>
                  <a:rPr lang="sl-SI" dirty="0" smtClean="0">
                    <a:solidFill>
                      <a:srgbClr val="00B0F0"/>
                    </a:solidFill>
                    <a:effectLst>
                      <a:outerShdw blurRad="38100" dist="38100" dir="2700000" algn="tl">
                        <a:srgbClr val="000000">
                          <a:alpha val="43137"/>
                        </a:srgbClr>
                      </a:outerShdw>
                    </a:effectLst>
                  </a:rPr>
                  <a:t>KRI V SRCE. </a:t>
                </a:r>
              </a:p>
              <a:p>
                <a:pPr marL="0" indent="0" algn="ctr">
                  <a:buNone/>
                </a:pPr>
                <a:r>
                  <a:rPr lang="sl-SI" dirty="0" smtClean="0">
                    <a:solidFill>
                      <a:srgbClr val="00B0F0"/>
                    </a:solidFill>
                    <a:effectLst>
                      <a:outerShdw blurRad="38100" dist="38100" dir="2700000" algn="tl">
                        <a:srgbClr val="000000">
                          <a:alpha val="43137"/>
                        </a:srgbClr>
                      </a:outerShdw>
                    </a:effectLst>
                  </a:rPr>
                  <a:t>                                        </a:t>
                </a:r>
                <a:r>
                  <a:rPr lang="sl-SI" dirty="0" smtClean="0">
                    <a:solidFill>
                      <a:schemeClr val="accent4">
                        <a:lumMod val="60000"/>
                        <a:lumOff val="40000"/>
                      </a:schemeClr>
                    </a:solidFill>
                    <a:effectLst>
                      <a:outerShdw blurRad="38100" dist="38100" dir="2700000" algn="tl">
                        <a:srgbClr val="000000">
                          <a:alpha val="43137"/>
                        </a:srgbClr>
                      </a:outerShdw>
                    </a:effectLst>
                  </a:rPr>
                  <a:t>- </a:t>
                </a:r>
                <a:r>
                  <a:rPr lang="sl-SI" dirty="0" smtClean="0">
                    <a:solidFill>
                      <a:schemeClr val="accent3">
                        <a:lumMod val="75000"/>
                      </a:schemeClr>
                    </a:solidFill>
                    <a:effectLst>
                      <a:outerShdw blurRad="38100" dist="38100" dir="2700000" algn="tl">
                        <a:srgbClr val="000000">
                          <a:alpha val="43137"/>
                        </a:srgbClr>
                      </a:outerShdw>
                    </a:effectLst>
                  </a:rPr>
                  <a:t>KAPILARA ali LASNICA JE NAJTANJŠA KRVNA     </a:t>
                </a:r>
              </a:p>
              <a:p>
                <a:pPr marL="0" indent="0" algn="ctr">
                  <a:buNone/>
                </a:pPr>
                <a:r>
                  <a:rPr lang="sl-SI" dirty="0" smtClean="0">
                    <a:solidFill>
                      <a:schemeClr val="accent3">
                        <a:lumMod val="75000"/>
                      </a:schemeClr>
                    </a:solidFill>
                    <a:effectLst>
                      <a:outerShdw blurRad="38100" dist="38100" dir="2700000" algn="tl">
                        <a:srgbClr val="000000">
                          <a:alpha val="43137"/>
                        </a:srgbClr>
                      </a:outerShdw>
                    </a:effectLst>
                  </a:rPr>
                  <a:t>                                   ŽILA </a:t>
                </a:r>
                <a:r>
                  <a:rPr lang="sl-SI" dirty="0">
                    <a:solidFill>
                      <a:schemeClr val="accent3">
                        <a:lumMod val="75000"/>
                      </a:schemeClr>
                    </a:solidFill>
                    <a:effectLst>
                      <a:outerShdw blurRad="38100" dist="38100" dir="2700000" algn="tl">
                        <a:srgbClr val="000000">
                          <a:alpha val="43137"/>
                        </a:srgbClr>
                      </a:outerShdw>
                    </a:effectLst>
                  </a:rPr>
                  <a:t>V TELESU. KAPILARE POVEZUJEJO             </a:t>
                </a:r>
              </a:p>
              <a:p>
                <a:pPr marL="0" indent="0" algn="ctr">
                  <a:buNone/>
                </a:pPr>
                <a:r>
                  <a:rPr lang="sl-SI" dirty="0">
                    <a:solidFill>
                      <a:schemeClr val="accent3">
                        <a:lumMod val="75000"/>
                      </a:schemeClr>
                    </a:solidFill>
                    <a:effectLst>
                      <a:outerShdw blurRad="38100" dist="38100" dir="2700000" algn="tl">
                        <a:srgbClr val="000000">
                          <a:alpha val="43137"/>
                        </a:srgbClr>
                      </a:outerShdw>
                    </a:effectLst>
                  </a:rPr>
                  <a:t>     </a:t>
                </a:r>
                <a:r>
                  <a:rPr lang="sl-SI" dirty="0" smtClean="0">
                    <a:solidFill>
                      <a:schemeClr val="accent3">
                        <a:lumMod val="75000"/>
                      </a:schemeClr>
                    </a:solidFill>
                    <a:effectLst>
                      <a:outerShdw blurRad="38100" dist="38100" dir="2700000" algn="tl">
                        <a:srgbClr val="000000">
                          <a:alpha val="43137"/>
                        </a:srgbClr>
                      </a:outerShdw>
                    </a:effectLst>
                  </a:rPr>
                  <a:t>ARTERIJE </a:t>
                </a:r>
                <a:r>
                  <a:rPr lang="sl-SI" dirty="0">
                    <a:solidFill>
                      <a:schemeClr val="accent3">
                        <a:lumMod val="75000"/>
                      </a:schemeClr>
                    </a:solidFill>
                    <a:effectLst>
                      <a:outerShdw blurRad="38100" dist="38100" dir="2700000" algn="tl">
                        <a:srgbClr val="000000">
                          <a:alpha val="43137"/>
                        </a:srgbClr>
                      </a:outerShdw>
                    </a:effectLst>
                  </a:rPr>
                  <a:t>IN </a:t>
                </a:r>
                <a:r>
                  <a:rPr lang="sl-SI" dirty="0" smtClean="0">
                    <a:solidFill>
                      <a:schemeClr val="accent3">
                        <a:lumMod val="75000"/>
                      </a:schemeClr>
                    </a:solidFill>
                    <a:effectLst>
                      <a:outerShdw blurRad="38100" dist="38100" dir="2700000" algn="tl">
                        <a:srgbClr val="000000">
                          <a:alpha val="43137"/>
                        </a:srgbClr>
                      </a:outerShdw>
                    </a:effectLst>
                  </a:rPr>
                  <a:t>VENE.</a:t>
                </a:r>
              </a:p>
              <a:p>
                <a:pPr marL="0" indent="0">
                  <a:buNone/>
                </a:pPr>
                <a:r>
                  <a:rPr lang="sl-SI" dirty="0">
                    <a:solidFill>
                      <a:schemeClr val="accent3">
                        <a:lumMod val="75000"/>
                      </a:schemeClr>
                    </a:solidFill>
                    <a:effectLst>
                      <a:outerShdw blurRad="38100" dist="38100" dir="2700000" algn="tl">
                        <a:srgbClr val="000000">
                          <a:alpha val="43137"/>
                        </a:srgbClr>
                      </a:outerShdw>
                    </a:effectLst>
                  </a:rPr>
                  <a:t> </a:t>
                </a:r>
                <a:r>
                  <a:rPr lang="sl-SI" dirty="0" smtClean="0">
                    <a:solidFill>
                      <a:schemeClr val="accent3">
                        <a:lumMod val="75000"/>
                      </a:schemeClr>
                    </a:solidFill>
                    <a:effectLst>
                      <a:outerShdw blurRad="38100" dist="38100" dir="2700000" algn="tl">
                        <a:srgbClr val="000000">
                          <a:alpha val="43137"/>
                        </a:srgbClr>
                      </a:outerShdw>
                    </a:effectLst>
                  </a:rPr>
                  <a:t>                                                           </a:t>
                </a:r>
                <a:r>
                  <a:rPr lang="sl-SI" dirty="0" smtClean="0">
                    <a:solidFill>
                      <a:srgbClr val="FFC000"/>
                    </a:solidFill>
                    <a:effectLst>
                      <a:outerShdw blurRad="38100" dist="38100" dir="2700000" algn="tl">
                        <a:srgbClr val="000000">
                          <a:alpha val="43137"/>
                        </a:srgbClr>
                      </a:outerShdw>
                    </a:effectLst>
                  </a:rPr>
                  <a:t>- AORTA JE NAJVEČJA TELESNA ARTERIJA. KRI,       </a:t>
                </a:r>
              </a:p>
              <a:p>
                <a:pPr marL="0" indent="0">
                  <a:buNone/>
                </a:pPr>
                <a:r>
                  <a:rPr lang="sl-SI" dirty="0">
                    <a:solidFill>
                      <a:srgbClr val="FFC000"/>
                    </a:solidFill>
                    <a:effectLst>
                      <a:outerShdw blurRad="38100" dist="38100" dir="2700000" algn="tl">
                        <a:srgbClr val="000000">
                          <a:alpha val="43137"/>
                        </a:srgbClr>
                      </a:outerShdw>
                    </a:effectLst>
                  </a:rPr>
                  <a:t> </a:t>
                </a:r>
                <a:r>
                  <a:rPr lang="sl-SI" dirty="0" smtClean="0">
                    <a:solidFill>
                      <a:srgbClr val="FFC000"/>
                    </a:solidFill>
                    <a:effectLst>
                      <a:outerShdw blurRad="38100" dist="38100" dir="2700000" algn="tl">
                        <a:srgbClr val="000000">
                          <a:alpha val="43137"/>
                        </a:srgbClr>
                      </a:outerShdw>
                    </a:effectLst>
                  </a:rPr>
                  <a:t>                                                             OBOGATENO S KISIKOM, ODVAJA IZ SRCA PO VSEM </a:t>
                </a:r>
              </a:p>
              <a:p>
                <a:pPr marL="0" indent="0">
                  <a:buNone/>
                </a:pPr>
                <a:r>
                  <a:rPr lang="sl-SI" dirty="0">
                    <a:solidFill>
                      <a:srgbClr val="FFC000"/>
                    </a:solidFill>
                    <a:effectLst>
                      <a:outerShdw blurRad="38100" dist="38100" dir="2700000" algn="tl">
                        <a:srgbClr val="000000">
                          <a:alpha val="43137"/>
                        </a:srgbClr>
                      </a:outerShdw>
                    </a:effectLst>
                  </a:rPr>
                  <a:t> </a:t>
                </a:r>
                <a:r>
                  <a:rPr lang="sl-SI" dirty="0" smtClean="0">
                    <a:solidFill>
                      <a:srgbClr val="FFC000"/>
                    </a:solidFill>
                    <a:effectLst>
                      <a:outerShdw blurRad="38100" dist="38100" dir="2700000" algn="tl">
                        <a:srgbClr val="000000">
                          <a:alpha val="43137"/>
                        </a:srgbClr>
                      </a:outerShdw>
                    </a:effectLst>
                  </a:rPr>
                  <a:t>                                                             TELESU. </a:t>
                </a:r>
              </a:p>
              <a:p>
                <a:pPr marL="0" indent="0">
                  <a:buNone/>
                </a:pPr>
                <a:r>
                  <a:rPr lang="sl-SI" dirty="0">
                    <a:solidFill>
                      <a:srgbClr val="FFC000"/>
                    </a:solidFill>
                    <a:effectLst>
                      <a:outerShdw blurRad="38100" dist="38100" dir="2700000" algn="tl">
                        <a:srgbClr val="000000">
                          <a:alpha val="43137"/>
                        </a:srgbClr>
                      </a:outerShdw>
                    </a:effectLst>
                  </a:rPr>
                  <a:t> </a:t>
                </a:r>
                <a:r>
                  <a:rPr lang="sl-SI" dirty="0" smtClean="0">
                    <a:solidFill>
                      <a:srgbClr val="FFC000"/>
                    </a:solidFill>
                    <a:effectLst>
                      <a:outerShdw blurRad="38100" dist="38100" dir="2700000" algn="tl">
                        <a:srgbClr val="000000">
                          <a:alpha val="43137"/>
                        </a:srgbClr>
                      </a:outerShdw>
                    </a:effectLst>
                  </a:rPr>
                  <a:t>             </a:t>
                </a:r>
                <a:r>
                  <a:rPr lang="sl-SI" dirty="0" smtClean="0">
                    <a:solidFill>
                      <a:schemeClr val="tx1"/>
                    </a:solidFill>
                    <a:effectLst>
                      <a:outerShdw blurRad="38100" dist="38100" dir="2700000" algn="tl">
                        <a:srgbClr val="000000">
                          <a:alpha val="43137"/>
                        </a:srgbClr>
                      </a:outerShdw>
                    </a:effectLst>
                  </a:rPr>
                  <a:t>V </a:t>
                </a:r>
                <a:r>
                  <a:rPr lang="sl-SI" dirty="0" smtClean="0">
                    <a:solidFill>
                      <a:srgbClr val="FF0000"/>
                    </a:solidFill>
                    <a:effectLst>
                      <a:outerShdw blurRad="38100" dist="38100" dir="2700000" algn="tl">
                        <a:srgbClr val="000000">
                          <a:alpha val="43137"/>
                        </a:srgbClr>
                      </a:outerShdw>
                    </a:effectLst>
                  </a:rPr>
                  <a:t>LEVI POLOVICI SRCA JE KRI</a:t>
                </a:r>
                <a:r>
                  <a:rPr lang="sl-SI" dirty="0" smtClean="0">
                    <a:solidFill>
                      <a:schemeClr val="tx1"/>
                    </a:solidFill>
                    <a:effectLst>
                      <a:outerShdw blurRad="38100" dist="38100" dir="2700000" algn="tl">
                        <a:srgbClr val="000000">
                          <a:alpha val="43137"/>
                        </a:srgbClr>
                      </a:outerShdw>
                    </a:effectLst>
                  </a:rPr>
                  <a:t>, KI IMA MNOGO </a:t>
                </a:r>
                <a:r>
                  <a:rPr lang="sl-SI" dirty="0" smtClean="0">
                    <a:solidFill>
                      <a:srgbClr val="FF0000"/>
                    </a:solidFill>
                    <a:effectLst>
                      <a:outerShdw blurRad="38100" dist="38100" dir="2700000" algn="tl">
                        <a:srgbClr val="000000">
                          <a:alpha val="43137"/>
                        </a:srgbClr>
                      </a:outerShdw>
                    </a:effectLst>
                  </a:rPr>
                  <a:t>KISIKA IN JE SVETLO RDEČA </a:t>
                </a:r>
                <a:r>
                  <a:rPr lang="sl-SI" dirty="0" smtClean="0">
                    <a:solidFill>
                      <a:schemeClr val="tx1"/>
                    </a:solidFill>
                    <a:effectLst>
                      <a:outerShdw blurRad="38100" dist="38100" dir="2700000" algn="tl">
                        <a:srgbClr val="000000">
                          <a:alpha val="43137"/>
                        </a:srgbClr>
                      </a:outerShdw>
                    </a:effectLst>
                  </a:rPr>
                  <a:t>- TO JE           </a:t>
                </a:r>
              </a:p>
              <a:p>
                <a:pPr marL="0" indent="0">
                  <a:buNone/>
                </a:pPr>
                <a:r>
                  <a:rPr lang="sl-SI" dirty="0">
                    <a:solidFill>
                      <a:schemeClr val="tx1"/>
                    </a:solidFill>
                    <a:effectLst>
                      <a:outerShdw blurRad="38100" dist="38100" dir="2700000" algn="tl">
                        <a:srgbClr val="000000">
                          <a:alpha val="43137"/>
                        </a:srgbClr>
                      </a:outerShdw>
                    </a:effectLst>
                  </a:rPr>
                  <a:t> </a:t>
                </a:r>
                <a:r>
                  <a:rPr lang="sl-SI" dirty="0" smtClean="0">
                    <a:solidFill>
                      <a:schemeClr val="tx1"/>
                    </a:solidFill>
                    <a:effectLst>
                      <a:outerShdw blurRad="38100" dist="38100" dir="2700000" algn="tl">
                        <a:srgbClr val="000000">
                          <a:alpha val="43137"/>
                        </a:srgbClr>
                      </a:outerShdw>
                    </a:effectLst>
                  </a:rPr>
                  <a:t>             ARTERIJSKA KRI.</a:t>
                </a:r>
              </a:p>
              <a:p>
                <a:pPr marL="0" indent="0">
                  <a:buNone/>
                </a:pPr>
                <a:r>
                  <a:rPr lang="sl-SI" dirty="0">
                    <a:solidFill>
                      <a:schemeClr val="tx1"/>
                    </a:solidFill>
                    <a:effectLst>
                      <a:outerShdw blurRad="38100" dist="38100" dir="2700000" algn="tl">
                        <a:srgbClr val="000000">
                          <a:alpha val="43137"/>
                        </a:srgbClr>
                      </a:outerShdw>
                    </a:effectLst>
                  </a:rPr>
                  <a:t> </a:t>
                </a:r>
                <a:r>
                  <a:rPr lang="sl-SI" dirty="0" smtClean="0">
                    <a:solidFill>
                      <a:schemeClr val="tx1"/>
                    </a:solidFill>
                    <a:effectLst>
                      <a:outerShdw blurRad="38100" dist="38100" dir="2700000" algn="tl">
                        <a:srgbClr val="000000">
                          <a:alpha val="43137"/>
                        </a:srgbClr>
                      </a:outerShdw>
                    </a:effectLst>
                  </a:rPr>
                  <a:t>             V </a:t>
                </a:r>
                <a:r>
                  <a:rPr lang="sl-SI" dirty="0" smtClean="0">
                    <a:solidFill>
                      <a:srgbClr val="0070C0"/>
                    </a:solidFill>
                    <a:effectLst>
                      <a:outerShdw blurRad="38100" dist="38100" dir="2700000" algn="tl">
                        <a:srgbClr val="000000">
                          <a:alpha val="43137"/>
                        </a:srgbClr>
                      </a:outerShdw>
                    </a:effectLst>
                  </a:rPr>
                  <a:t>DESNI POLOVICI JE TEMNEJŠA KRI</a:t>
                </a:r>
                <a:r>
                  <a:rPr lang="sl-SI" dirty="0" smtClean="0">
                    <a:solidFill>
                      <a:schemeClr val="tx1"/>
                    </a:solidFill>
                    <a:effectLst>
                      <a:outerShdw blurRad="38100" dist="38100" dir="2700000" algn="tl">
                        <a:srgbClr val="000000">
                          <a:alpha val="43137"/>
                        </a:srgbClr>
                      </a:outerShdw>
                    </a:effectLst>
                  </a:rPr>
                  <a:t>, KER V NJEJ NI KISIKA, PAČ PA </a:t>
                </a:r>
                <a:r>
                  <a:rPr lang="sl-SI" dirty="0" smtClean="0">
                    <a:solidFill>
                      <a:srgbClr val="0070C0"/>
                    </a:solidFill>
                    <a:effectLst>
                      <a:outerShdw blurRad="38100" dist="38100" dir="2700000" algn="tl">
                        <a:srgbClr val="000000">
                          <a:alpha val="43137"/>
                        </a:srgbClr>
                      </a:outerShdw>
                    </a:effectLst>
                  </a:rPr>
                  <a:t>OGLJIKOV </a:t>
                </a:r>
              </a:p>
              <a:p>
                <a:pPr marL="0" indent="0">
                  <a:buNone/>
                </a:pPr>
                <a:r>
                  <a:rPr lang="sl-SI" dirty="0">
                    <a:solidFill>
                      <a:srgbClr val="0070C0"/>
                    </a:solidFill>
                    <a:effectLst>
                      <a:outerShdw blurRad="38100" dist="38100" dir="2700000" algn="tl">
                        <a:srgbClr val="000000">
                          <a:alpha val="43137"/>
                        </a:srgbClr>
                      </a:outerShdw>
                    </a:effectLst>
                  </a:rPr>
                  <a:t> </a:t>
                </a:r>
                <a:r>
                  <a:rPr lang="sl-SI" dirty="0" smtClean="0">
                    <a:solidFill>
                      <a:srgbClr val="0070C0"/>
                    </a:solidFill>
                    <a:effectLst>
                      <a:outerShdw blurRad="38100" dist="38100" dir="2700000" algn="tl">
                        <a:srgbClr val="000000">
                          <a:alpha val="43137"/>
                        </a:srgbClr>
                      </a:outerShdw>
                    </a:effectLst>
                  </a:rPr>
                  <a:t>             DIOKSID - CO</a:t>
                </a:r>
                <a14:m>
                  <m:oMath xmlns:m="http://schemas.openxmlformats.org/officeDocument/2006/math">
                    <m:r>
                      <a:rPr lang="sl-SI" b="0" i="1" smtClean="0">
                        <a:solidFill>
                          <a:srgbClr val="0070C0"/>
                        </a:solidFill>
                        <a:effectLst>
                          <a:outerShdw blurRad="38100" dist="38100" dir="2700000" algn="tl">
                            <a:srgbClr val="000000">
                              <a:alpha val="43137"/>
                            </a:srgbClr>
                          </a:outerShdw>
                        </a:effectLst>
                        <a:latin typeface="Cambria Math" panose="02040503050406030204" pitchFamily="18" charset="0"/>
                      </a:rPr>
                      <m:t>2.</m:t>
                    </m:r>
                    <m:m>
                      <m:mPr>
                        <m:plcHide m:val="on"/>
                        <m:mcs>
                          <m:mc>
                            <m:mcPr>
                              <m:count m:val="2"/>
                              <m:mcJc m:val="center"/>
                            </m:mcPr>
                          </m:mc>
                        </m:mcs>
                        <m:ctrlPr>
                          <a:rPr lang="sl-SI" i="1" smtClean="0">
                            <a:solidFill>
                              <a:srgbClr val="0070C0"/>
                            </a:solidFill>
                            <a:effectLst>
                              <a:outerShdw blurRad="38100" dist="38100" dir="2700000" algn="tl">
                                <a:srgbClr val="000000">
                                  <a:alpha val="43137"/>
                                </a:srgbClr>
                              </a:outerShdw>
                            </a:effectLst>
                            <a:latin typeface="Cambria Math" panose="02040503050406030204" pitchFamily="18" charset="0"/>
                          </a:rPr>
                        </m:ctrlPr>
                      </m:mPr>
                      <m:mr>
                        <m:e/>
                        <m:e/>
                      </m:mr>
                      <m:mr>
                        <m:e/>
                        <m:e/>
                      </m:mr>
                    </m:m>
                  </m:oMath>
                </a14:m>
                <a:endParaRPr lang="sl-SI" dirty="0" smtClean="0">
                  <a:solidFill>
                    <a:srgbClr val="FFC000"/>
                  </a:solidFill>
                  <a:effectLst>
                    <a:outerShdw blurRad="38100" dist="38100" dir="2700000" algn="tl">
                      <a:srgbClr val="000000">
                        <a:alpha val="43137"/>
                      </a:srgbClr>
                    </a:outerShdw>
                  </a:effectLst>
                </a:endParaRPr>
              </a:p>
              <a:p>
                <a:pPr marL="0" indent="0" algn="ctr">
                  <a:buNone/>
                </a:pPr>
                <a:endParaRPr lang="sl-SI" dirty="0">
                  <a:effectLst>
                    <a:outerShdw blurRad="38100" dist="38100" dir="2700000" algn="tl">
                      <a:srgbClr val="000000">
                        <a:alpha val="43137"/>
                      </a:srgbClr>
                    </a:outerShdw>
                  </a:effectLst>
                </a:endParaRPr>
              </a:p>
            </p:txBody>
          </p:sp>
        </mc:Choice>
        <mc:Fallback xmlns="">
          <p:sp>
            <p:nvSpPr>
              <p:cNvPr id="3" name="Označba mesta vsebine 2"/>
              <p:cNvSpPr>
                <a:spLocks noGrp="1" noRot="1" noChangeAspect="1" noMove="1" noResize="1" noEditPoints="1" noAdjustHandles="1" noChangeArrowheads="1" noChangeShapeType="1" noTextEdit="1"/>
              </p:cNvSpPr>
              <p:nvPr>
                <p:ph idx="1"/>
              </p:nvPr>
            </p:nvSpPr>
            <p:spPr>
              <a:xfrm>
                <a:off x="-489883" y="833718"/>
                <a:ext cx="9825331" cy="5903258"/>
              </a:xfrm>
              <a:blipFill>
                <a:blip r:embed="rId4"/>
                <a:stretch>
                  <a:fillRect b="-103"/>
                </a:stretch>
              </a:blipFill>
            </p:spPr>
            <p:txBody>
              <a:bodyPr/>
              <a:lstStyle/>
              <a:p>
                <a:r>
                  <a:rPr lang="sl-SI">
                    <a:noFill/>
                  </a:rPr>
                  <a:t> </a:t>
                </a:r>
              </a:p>
            </p:txBody>
          </p:sp>
        </mc:Fallback>
      </mc:AlternateContent>
      <p:sp>
        <p:nvSpPr>
          <p:cNvPr id="4" name="AutoShape 2" descr="Srce črpa k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7" name="Zvo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Slika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59" y="1567543"/>
            <a:ext cx="1639797" cy="2991393"/>
          </a:xfrm>
          <a:prstGeom prst="rect">
            <a:avLst/>
          </a:prstGeom>
        </p:spPr>
      </p:pic>
    </p:spTree>
    <p:extLst>
      <p:ext uri="{BB962C8B-B14F-4D97-AF65-F5344CB8AC3E}">
        <p14:creationId xmlns:p14="http://schemas.microsoft.com/office/powerpoint/2010/main" val="412771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solidFill>
                  <a:srgbClr val="8977D7"/>
                </a:solidFill>
              </a:rPr>
              <a:t>KRVNI OBTOK</a:t>
            </a:r>
            <a:endParaRPr lang="sl-SI" dirty="0">
              <a:solidFill>
                <a:srgbClr val="8977D7"/>
              </a:solidFill>
            </a:endParaRPr>
          </a:p>
        </p:txBody>
      </p:sp>
      <p:sp>
        <p:nvSpPr>
          <p:cNvPr id="3" name="Označba mesta vsebine 2"/>
          <p:cNvSpPr>
            <a:spLocks noGrp="1"/>
          </p:cNvSpPr>
          <p:nvPr>
            <p:ph idx="1"/>
          </p:nvPr>
        </p:nvSpPr>
        <p:spPr>
          <a:xfrm>
            <a:off x="677334" y="1554481"/>
            <a:ext cx="8596668" cy="4486882"/>
          </a:xfrm>
        </p:spPr>
        <p:txBody>
          <a:bodyPr>
            <a:normAutofit/>
          </a:bodyPr>
          <a:lstStyle/>
          <a:p>
            <a:r>
              <a:rPr lang="sl-SI" sz="2800" dirty="0" smtClean="0">
                <a:solidFill>
                  <a:srgbClr val="C00000"/>
                </a:solidFill>
                <a:effectLst>
                  <a:outerShdw blurRad="38100" dist="38100" dir="2700000" algn="tl">
                    <a:srgbClr val="000000">
                      <a:alpha val="43137"/>
                    </a:srgbClr>
                  </a:outerShdw>
                </a:effectLst>
              </a:rPr>
              <a:t>KRVNI OBTOK SESTAVLJAJO SRCE IN KRVNE ŽILE.</a:t>
            </a:r>
          </a:p>
          <a:p>
            <a:r>
              <a:rPr lang="sl-SI" sz="2800" dirty="0" smtClean="0">
                <a:solidFill>
                  <a:srgbClr val="FFC000"/>
                </a:solidFill>
                <a:effectLst>
                  <a:outerShdw blurRad="38100" dist="38100" dir="2700000" algn="tl">
                    <a:srgbClr val="000000">
                      <a:alpha val="43137"/>
                    </a:srgbClr>
                  </a:outerShdw>
                </a:effectLst>
              </a:rPr>
              <a:t>SRCE JE MOTOR, KI POGANJA KRI PO TELESU.</a:t>
            </a:r>
          </a:p>
          <a:p>
            <a:r>
              <a:rPr lang="sl-SI" sz="2800" dirty="0" smtClean="0">
                <a:solidFill>
                  <a:srgbClr val="92D050"/>
                </a:solidFill>
                <a:effectLst>
                  <a:outerShdw blurRad="38100" dist="38100" dir="2700000" algn="tl">
                    <a:srgbClr val="000000">
                      <a:alpha val="43137"/>
                    </a:srgbClr>
                  </a:outerShdw>
                </a:effectLst>
              </a:rPr>
              <a:t>ŽILE SO POT, PO KATERI SE OPRAVLJA PROMET S KRVJO.</a:t>
            </a:r>
          </a:p>
          <a:p>
            <a:r>
              <a:rPr lang="sl-SI" sz="2800" dirty="0" smtClean="0">
                <a:solidFill>
                  <a:srgbClr val="0070C0"/>
                </a:solidFill>
                <a:effectLst>
                  <a:outerShdw blurRad="38100" dist="38100" dir="2700000" algn="tl">
                    <a:srgbClr val="000000">
                      <a:alpha val="43137"/>
                    </a:srgbClr>
                  </a:outerShdw>
                </a:effectLst>
              </a:rPr>
              <a:t>KRI JE PROMETNO SREDSTVO, KI DOVAŽA POTREBNE SNOVI, NEPOTREBNE PA ODVAŽA.</a:t>
            </a:r>
          </a:p>
          <a:p>
            <a:endParaRPr lang="sl-SI" sz="2800" dirty="0">
              <a:solidFill>
                <a:srgbClr val="0070C0"/>
              </a:solidFill>
              <a:effectLst>
                <a:outerShdw blurRad="38100" dist="38100" dir="2700000" algn="tl">
                  <a:srgbClr val="000000">
                    <a:alpha val="43137"/>
                  </a:srgbClr>
                </a:outerShdw>
              </a:effectLst>
            </a:endParaRPr>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65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8596668" cy="709749"/>
          </a:xfrm>
        </p:spPr>
        <p:txBody>
          <a:bodyPr/>
          <a:lstStyle/>
          <a:p>
            <a:pPr algn="ctr"/>
            <a:r>
              <a:rPr lang="sl-SI" dirty="0" smtClean="0">
                <a:solidFill>
                  <a:srgbClr val="EA64D0"/>
                </a:solidFill>
                <a:effectLst>
                  <a:outerShdw blurRad="38100" dist="38100" dir="2700000" algn="tl">
                    <a:srgbClr val="000000">
                      <a:alpha val="43137"/>
                    </a:srgbClr>
                  </a:outerShdw>
                </a:effectLst>
              </a:rPr>
              <a:t>KRI</a:t>
            </a:r>
            <a:endParaRPr lang="sl-SI" dirty="0">
              <a:solidFill>
                <a:srgbClr val="EA64D0"/>
              </a:solidFill>
              <a:effectLst>
                <a:outerShdw blurRad="38100" dist="38100" dir="2700000" algn="tl">
                  <a:srgbClr val="000000">
                    <a:alpha val="43137"/>
                  </a:srgbClr>
                </a:outerShdw>
              </a:effectLst>
            </a:endParaRPr>
          </a:p>
        </p:txBody>
      </p:sp>
      <p:sp>
        <p:nvSpPr>
          <p:cNvPr id="3" name="Označba mesta vsebine 2"/>
          <p:cNvSpPr>
            <a:spLocks noGrp="1"/>
          </p:cNvSpPr>
          <p:nvPr>
            <p:ph idx="1"/>
          </p:nvPr>
        </p:nvSpPr>
        <p:spPr>
          <a:xfrm>
            <a:off x="677334" y="1423851"/>
            <a:ext cx="8596668" cy="4617511"/>
          </a:xfrm>
        </p:spPr>
        <p:txBody>
          <a:bodyPr>
            <a:normAutofit/>
          </a:bodyPr>
          <a:lstStyle/>
          <a:p>
            <a:pPr>
              <a:buFont typeface="Wingdings" panose="05000000000000000000" pitchFamily="2" charset="2"/>
              <a:buChar char="v"/>
            </a:pPr>
            <a:r>
              <a:rPr lang="sl-SI" sz="2400" dirty="0" smtClean="0">
                <a:solidFill>
                  <a:srgbClr val="0070C0"/>
                </a:solidFill>
                <a:effectLst>
                  <a:outerShdw blurRad="38100" dist="38100" dir="2700000" algn="tl">
                    <a:srgbClr val="000000">
                      <a:alpha val="43137"/>
                    </a:srgbClr>
                  </a:outerShdw>
                </a:effectLst>
              </a:rPr>
              <a:t>KRI JE ŽIVLJENJSKA TEKOČINA.</a:t>
            </a:r>
          </a:p>
          <a:p>
            <a:pPr>
              <a:buFont typeface="Wingdings" panose="05000000000000000000" pitchFamily="2" charset="2"/>
              <a:buChar char="v"/>
            </a:pPr>
            <a:r>
              <a:rPr lang="sl-SI" sz="2400" dirty="0" smtClean="0">
                <a:solidFill>
                  <a:srgbClr val="C00000"/>
                </a:solidFill>
                <a:effectLst>
                  <a:outerShdw blurRad="38100" dist="38100" dir="2700000" algn="tl">
                    <a:srgbClr val="000000">
                      <a:alpha val="43137"/>
                    </a:srgbClr>
                  </a:outerShdw>
                </a:effectLst>
              </a:rPr>
              <a:t>ODRASEL ČLOVEK IMA 5 LITROV KRVI.</a:t>
            </a:r>
          </a:p>
          <a:p>
            <a:pPr>
              <a:buFont typeface="Wingdings" panose="05000000000000000000" pitchFamily="2" charset="2"/>
              <a:buChar char="v"/>
            </a:pPr>
            <a:r>
              <a:rPr lang="sl-SI" sz="2400" dirty="0" smtClean="0">
                <a:solidFill>
                  <a:srgbClr val="00B050"/>
                </a:solidFill>
                <a:effectLst>
                  <a:outerShdw blurRad="38100" dist="38100" dir="2700000" algn="tl">
                    <a:srgbClr val="000000">
                      <a:alpha val="43137"/>
                    </a:srgbClr>
                  </a:outerShdw>
                </a:effectLst>
              </a:rPr>
              <a:t>KRI JE GOSTA TEKOČINA, SVETLO IN TEMNO RDEČE BARVE, LEPLJIVA, SLANEGA OKUSA, NA ZRAKU SE STRDI.</a:t>
            </a:r>
          </a:p>
          <a:p>
            <a:pPr>
              <a:buFont typeface="Wingdings" panose="05000000000000000000" pitchFamily="2" charset="2"/>
              <a:buChar char="v"/>
            </a:pPr>
            <a:r>
              <a:rPr lang="sl-SI" sz="2400" dirty="0" smtClean="0">
                <a:solidFill>
                  <a:srgbClr val="FFC000"/>
                </a:solidFill>
                <a:effectLst>
                  <a:outerShdw blurRad="38100" dist="38100" dir="2700000" algn="tl">
                    <a:srgbClr val="000000">
                      <a:alpha val="43137"/>
                    </a:srgbClr>
                  </a:outerShdw>
                </a:effectLst>
              </a:rPr>
              <a:t>SVETLO RDEČA KRI RAZNAŠA HRANO IN KISIK.</a:t>
            </a:r>
          </a:p>
          <a:p>
            <a:pPr>
              <a:buFont typeface="Wingdings" panose="05000000000000000000" pitchFamily="2" charset="2"/>
              <a:buChar char="v"/>
            </a:pPr>
            <a:r>
              <a:rPr lang="sl-SI" sz="2400" dirty="0" smtClean="0">
                <a:solidFill>
                  <a:srgbClr val="7B356C"/>
                </a:solidFill>
                <a:effectLst>
                  <a:outerShdw blurRad="38100" dist="38100" dir="2700000" algn="tl">
                    <a:srgbClr val="000000">
                      <a:alpha val="43137"/>
                    </a:srgbClr>
                  </a:outerShdw>
                </a:effectLst>
              </a:rPr>
              <a:t>TEMNO RDEČA KRI ODNAŠA IZ TELESA RAZKROJKE IN OGLJIKOV DIOKSID.</a:t>
            </a:r>
          </a:p>
          <a:p>
            <a:pPr>
              <a:buFont typeface="Wingdings" panose="05000000000000000000" pitchFamily="2" charset="2"/>
              <a:buChar char="v"/>
            </a:pPr>
            <a:r>
              <a:rPr lang="sl-SI" sz="2400" dirty="0" smtClean="0">
                <a:solidFill>
                  <a:srgbClr val="0D9CA3"/>
                </a:solidFill>
                <a:effectLst>
                  <a:outerShdw blurRad="38100" dist="38100" dir="2700000" algn="tl">
                    <a:srgbClr val="000000">
                      <a:alpha val="43137"/>
                    </a:srgbClr>
                  </a:outerShdw>
                </a:effectLst>
              </a:rPr>
              <a:t>POZNAMO RAZLIČNE KRVNE SKUPINE: A, B, AB, O.</a:t>
            </a:r>
          </a:p>
          <a:p>
            <a:pPr>
              <a:buFont typeface="Wingdings" panose="05000000000000000000" pitchFamily="2" charset="2"/>
              <a:buChar char="Ø"/>
            </a:pPr>
            <a:endParaRPr lang="sl-SI" sz="2400" dirty="0">
              <a:solidFill>
                <a:srgbClr val="00B050"/>
              </a:solidFill>
              <a:effectLst>
                <a:outerShdw blurRad="38100" dist="38100" dir="2700000" algn="tl">
                  <a:srgbClr val="000000">
                    <a:alpha val="43137"/>
                  </a:srgbClr>
                </a:outerShdw>
              </a:effectLst>
            </a:endParaRPr>
          </a:p>
        </p:txBody>
      </p: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544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8596668" cy="814251"/>
          </a:xfrm>
        </p:spPr>
        <p:txBody>
          <a:bodyPr>
            <a:normAutofit/>
          </a:bodyPr>
          <a:lstStyle/>
          <a:p>
            <a:r>
              <a:rPr lang="sl-SI" dirty="0" smtClean="0">
                <a:solidFill>
                  <a:srgbClr val="C00000"/>
                </a:solidFill>
                <a:effectLst>
                  <a:outerShdw blurRad="38100" dist="38100" dir="2700000" algn="tl">
                    <a:srgbClr val="000000">
                      <a:alpha val="43137"/>
                    </a:srgbClr>
                  </a:outerShdw>
                </a:effectLst>
              </a:rPr>
              <a:t>TRANSFUZIJA IN KRVODAJALCI</a:t>
            </a:r>
            <a:endParaRPr lang="sl-SI" dirty="0">
              <a:solidFill>
                <a:srgbClr val="C00000"/>
              </a:solidFill>
              <a:effectLst>
                <a:outerShdw blurRad="38100" dist="38100" dir="2700000" algn="tl">
                  <a:srgbClr val="000000">
                    <a:alpha val="43137"/>
                  </a:srgbClr>
                </a:outerShdw>
              </a:effectLst>
            </a:endParaRPr>
          </a:p>
        </p:txBody>
      </p:sp>
      <p:sp>
        <p:nvSpPr>
          <p:cNvPr id="3" name="Označba mesta vsebine 2"/>
          <p:cNvSpPr>
            <a:spLocks noGrp="1"/>
          </p:cNvSpPr>
          <p:nvPr>
            <p:ph idx="1"/>
          </p:nvPr>
        </p:nvSpPr>
        <p:spPr>
          <a:xfrm>
            <a:off x="677334" y="1423851"/>
            <a:ext cx="8596668" cy="5434149"/>
          </a:xfrm>
        </p:spPr>
        <p:txBody>
          <a:bodyPr>
            <a:normAutofit fontScale="92500" lnSpcReduction="20000"/>
          </a:bodyPr>
          <a:lstStyle/>
          <a:p>
            <a:pPr marL="0" indent="0">
              <a:buNone/>
            </a:pPr>
            <a:r>
              <a:rPr lang="sl-SI" sz="2800" dirty="0" smtClean="0">
                <a:solidFill>
                  <a:srgbClr val="00B050"/>
                </a:solidFill>
              </a:rPr>
              <a:t>KRVAVITEV JE NEVAREN POJAV, KI SPREMLJA RANE.</a:t>
            </a:r>
          </a:p>
          <a:p>
            <a:pPr marL="0" indent="0">
              <a:buNone/>
            </a:pPr>
            <a:r>
              <a:rPr lang="sl-SI" sz="2800" dirty="0" smtClean="0">
                <a:solidFill>
                  <a:srgbClr val="0070C0"/>
                </a:solidFill>
              </a:rPr>
              <a:t>RANA JE NEVARNA ZARADI OKUŽBE IN IZGUBE KRVI.</a:t>
            </a:r>
          </a:p>
          <a:p>
            <a:pPr marL="0" indent="0">
              <a:buNone/>
            </a:pPr>
            <a:r>
              <a:rPr lang="sl-SI" sz="2800" dirty="0" smtClean="0">
                <a:solidFill>
                  <a:srgbClr val="002060"/>
                </a:solidFill>
              </a:rPr>
              <a:t>IZGUBLJENO KRI NADOMESTIJO S </a:t>
            </a:r>
            <a:r>
              <a:rPr lang="sl-SI" sz="2800" dirty="0" smtClean="0">
                <a:solidFill>
                  <a:srgbClr val="FF0000"/>
                </a:solidFill>
              </a:rPr>
              <a:t>TRANSFUZIJO.</a:t>
            </a:r>
          </a:p>
          <a:p>
            <a:pPr marL="0" indent="0">
              <a:buNone/>
            </a:pPr>
            <a:r>
              <a:rPr lang="sl-SI" sz="2800" dirty="0" smtClean="0">
                <a:solidFill>
                  <a:schemeClr val="accent5">
                    <a:lumMod val="75000"/>
                  </a:schemeClr>
                </a:solidFill>
              </a:rPr>
              <a:t>KRI DARUJEJO </a:t>
            </a:r>
            <a:r>
              <a:rPr lang="sl-SI" sz="2800" dirty="0" smtClean="0">
                <a:solidFill>
                  <a:srgbClr val="FF0000"/>
                </a:solidFill>
              </a:rPr>
              <a:t>KRVODAJALCI.</a:t>
            </a:r>
          </a:p>
          <a:p>
            <a:pPr marL="0" indent="0">
              <a:buNone/>
            </a:pPr>
            <a:endParaRPr lang="sl-SI" sz="2800" dirty="0">
              <a:solidFill>
                <a:srgbClr val="FF0000"/>
              </a:solidFill>
            </a:endParaRPr>
          </a:p>
          <a:p>
            <a:pPr marL="0" indent="0">
              <a:buNone/>
            </a:pPr>
            <a:r>
              <a:rPr lang="sl-SI" sz="3600" dirty="0" smtClean="0">
                <a:solidFill>
                  <a:srgbClr val="8977D7"/>
                </a:solidFill>
                <a:effectLst>
                  <a:outerShdw blurRad="38100" dist="38100" dir="2700000" algn="tl">
                    <a:srgbClr val="000000">
                      <a:alpha val="43137"/>
                    </a:srgbClr>
                  </a:outerShdw>
                </a:effectLst>
              </a:rPr>
              <a:t>KAKO KREPIMO SVOJE SRCE?</a:t>
            </a:r>
          </a:p>
          <a:p>
            <a:pPr marL="0" indent="0">
              <a:buNone/>
            </a:pPr>
            <a:endParaRPr lang="sl-SI" sz="3600" dirty="0" smtClean="0">
              <a:solidFill>
                <a:srgbClr val="8977D7"/>
              </a:solidFill>
            </a:endParaRPr>
          </a:p>
          <a:p>
            <a:pPr marL="0" indent="0">
              <a:buNone/>
            </a:pPr>
            <a:r>
              <a:rPr lang="sl-SI" sz="3600" dirty="0" smtClean="0">
                <a:solidFill>
                  <a:srgbClr val="CC9900"/>
                </a:solidFill>
                <a:effectLst>
                  <a:outerShdw blurRad="38100" dist="38100" dir="2700000" algn="tl">
                    <a:srgbClr val="000000">
                      <a:alpha val="43137"/>
                    </a:srgbClr>
                  </a:outerShdw>
                </a:effectLst>
              </a:rPr>
              <a:t>SRCU ŠKODUJEJO RAZNE BOLEZNI IN SLABE RAZVADE </a:t>
            </a:r>
            <a:r>
              <a:rPr lang="sl-SI" sz="3600" dirty="0" smtClean="0">
                <a:solidFill>
                  <a:srgbClr val="CC9900"/>
                </a:solidFill>
              </a:rPr>
              <a:t>(gripa, angina, kajenje, premastna, preslana, presladka hrana, premalo gibanja, …)</a:t>
            </a:r>
            <a:endParaRPr lang="sl-SI" sz="3600" dirty="0">
              <a:solidFill>
                <a:srgbClr val="CC9900"/>
              </a:solidFill>
            </a:endParaRPr>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59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599"/>
            <a:ext cx="8596668" cy="2107475"/>
          </a:xfrm>
        </p:spPr>
        <p:txBody>
          <a:bodyPr>
            <a:normAutofit fontScale="90000"/>
          </a:bodyPr>
          <a:lstStyle/>
          <a:p>
            <a:r>
              <a:rPr lang="sl-SI" sz="2400" dirty="0" smtClean="0"/>
              <a:t>OB VELIKIH NAPORIH, KADAR TEČEMO ALI SKAČEMO, IMAMO VROČINO, SMO VZNEMIRJENI, ČUTIMO, DA NAM SRCE MOČNEJE IN HITREJE BIJE. </a:t>
            </a:r>
            <a:br>
              <a:rPr lang="sl-SI" sz="2400" dirty="0" smtClean="0"/>
            </a:br>
            <a:r>
              <a:rPr lang="sl-SI" sz="2400" dirty="0" smtClean="0"/>
              <a:t>TO ŠE BOLJE ČUTIMO, KO DAMO ROKO NA PRSNI KOŠ V BLIŽINO SRCA ALI OTIPLJEMO UTRIP ŽILE V ZAPESTJU.</a:t>
            </a:r>
            <a:br>
              <a:rPr lang="sl-SI" sz="2400" dirty="0" smtClean="0"/>
            </a:br>
            <a:endParaRPr lang="sl-SI" sz="2400" dirty="0"/>
          </a:p>
        </p:txBody>
      </p:sp>
      <p:pic>
        <p:nvPicPr>
          <p:cNvPr id="4" name="Označba mesta vsebine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86339" y="3043646"/>
            <a:ext cx="2695575" cy="1695450"/>
          </a:xfrm>
        </p:spPr>
      </p:pic>
      <p:sp>
        <p:nvSpPr>
          <p:cNvPr id="5" name="PoljeZBesedilom 4"/>
          <p:cNvSpPr txBox="1"/>
          <p:nvPr/>
        </p:nvSpPr>
        <p:spPr>
          <a:xfrm>
            <a:off x="4101737" y="3043646"/>
            <a:ext cx="5264332" cy="1754326"/>
          </a:xfrm>
          <a:prstGeom prst="rect">
            <a:avLst/>
          </a:prstGeom>
          <a:noFill/>
        </p:spPr>
        <p:txBody>
          <a:bodyPr wrap="square" rtlCol="0">
            <a:spAutoFit/>
          </a:bodyPr>
          <a:lstStyle/>
          <a:p>
            <a:r>
              <a:rPr lang="sl-SI" dirty="0" smtClean="0"/>
              <a:t>SVOJ SRČNI UTRIP LAHKO TUDI IZMERIŠ. ŠTEJ, KOLIKOKRAT NA MINUTO ZAČUTIŠ UTRIP. </a:t>
            </a:r>
          </a:p>
          <a:p>
            <a:r>
              <a:rPr lang="sl-SI" dirty="0" smtClean="0"/>
              <a:t>NAREDI 10 POČEPOV IN SI SPET IZMERI UTRIP. REZULTAT VPIŠI V ZVEZEK.</a:t>
            </a:r>
          </a:p>
          <a:p>
            <a:r>
              <a:rPr lang="sl-SI" dirty="0" smtClean="0"/>
              <a:t>UTRIP V MIROVANJU - _________.</a:t>
            </a:r>
          </a:p>
          <a:p>
            <a:r>
              <a:rPr lang="sl-SI" dirty="0" smtClean="0"/>
              <a:t>UTRIP PO NAPORU - __________.</a:t>
            </a:r>
          </a:p>
        </p:txBody>
      </p:sp>
      <p:sp>
        <p:nvSpPr>
          <p:cNvPr id="6" name="PoljeZBesedilom 5"/>
          <p:cNvSpPr txBox="1"/>
          <p:nvPr/>
        </p:nvSpPr>
        <p:spPr>
          <a:xfrm>
            <a:off x="886339" y="5225143"/>
            <a:ext cx="7369387" cy="1200329"/>
          </a:xfrm>
          <a:prstGeom prst="rect">
            <a:avLst/>
          </a:prstGeom>
          <a:noFill/>
        </p:spPr>
        <p:txBody>
          <a:bodyPr wrap="square" rtlCol="0">
            <a:spAutoFit/>
          </a:bodyPr>
          <a:lstStyle/>
          <a:p>
            <a:r>
              <a:rPr lang="sl-SI" dirty="0" smtClean="0"/>
              <a:t>KO SE UTRIP POVEČA, SRCE IN PLJUČA DELAJO HITREJE. PLJUČA SPREJMEJO VEČ ZRAKA, SRCE PREČRPA VEČ KRVI. TO SE ZGODI, KER MIŠICE POTREBUJEJO VEČ ENERGIJE KOT SICER. KRI JIM PRINAŠA HRANO IN KISIK.</a:t>
            </a:r>
            <a:endParaRPr lang="sl-SI" dirty="0"/>
          </a:p>
        </p:txBody>
      </p:sp>
      <p:pic>
        <p:nvPicPr>
          <p:cNvPr id="3" name="Zvo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00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ladko">
  <a:themeElements>
    <a:clrScheme name="Gladko">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Gladk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adk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310</TotalTime>
  <Words>726</Words>
  <Application>Microsoft Office PowerPoint</Application>
  <PresentationFormat>Širokozaslonsko</PresentationFormat>
  <Paragraphs>70</Paragraphs>
  <Slides>10</Slides>
  <Notes>0</Notes>
  <HiddenSlides>0</HiddenSlides>
  <MMClips>10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10</vt:i4>
      </vt:variant>
    </vt:vector>
  </HeadingPairs>
  <TitlesOfParts>
    <vt:vector size="16" baseType="lpstr">
      <vt:lpstr>Arial</vt:lpstr>
      <vt:lpstr>Cambria Math</vt:lpstr>
      <vt:lpstr>Trebuchet MS</vt:lpstr>
      <vt:lpstr>Wingdings</vt:lpstr>
      <vt:lpstr>Wingdings 3</vt:lpstr>
      <vt:lpstr>Gladko</vt:lpstr>
      <vt:lpstr>SRCE, KRI, KRVNI OBTOK</vt:lpstr>
      <vt:lpstr>ZGRADBA SRCA</vt:lpstr>
      <vt:lpstr>DELOVANJE SRCA</vt:lpstr>
      <vt:lpstr>                                 KJE JE KAJ?</vt:lpstr>
      <vt:lpstr>VRSTE ŽIL</vt:lpstr>
      <vt:lpstr>KRVNI OBTOK</vt:lpstr>
      <vt:lpstr>KRI</vt:lpstr>
      <vt:lpstr>TRANSFUZIJA IN KRVODAJALCI</vt:lpstr>
      <vt:lpstr>OB VELIKIH NAPORIH, KADAR TEČEMO ALI SKAČEMO, IMAMO VROČINO, SMO VZNEMIRJENI, ČUTIMO, DA NAM SRCE MOČNEJE IN HITREJE BIJE.  TO ŠE BOLJE ČUTIMO, KO DAMO ROKO NA PRSNI KOŠ V BLIŽINO SRCA ALI OTIPLJEMO UTRIP ŽILE V ZAPESTJU. </vt:lpstr>
      <vt:lpstr>ZANIMIVOSTI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SRCE, KRI, ŽILE</dc:title>
  <dc:creator>Zinka Pintar</dc:creator>
  <cp:lastModifiedBy>Zinka Pintar</cp:lastModifiedBy>
  <cp:revision>33</cp:revision>
  <dcterms:created xsi:type="dcterms:W3CDTF">2020-05-02T06:07:26Z</dcterms:created>
  <dcterms:modified xsi:type="dcterms:W3CDTF">2020-05-03T09:39:19Z</dcterms:modified>
</cp:coreProperties>
</file>