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sl-SI" smtClean="0"/>
              <a:t>Uredite slog naslova matrice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Kliknite, da uredite slog podnaslova matrice</a:t>
            </a:r>
            <a:endParaRPr lang="en-US" dirty="0"/>
          </a:p>
        </p:txBody>
      </p:sp>
      <p:sp>
        <p:nvSpPr>
          <p:cNvPr id="4" name="Date Placeholder 3"/>
          <p:cNvSpPr>
            <a:spLocks noGrp="1"/>
          </p:cNvSpPr>
          <p:nvPr>
            <p:ph type="dt" sz="half" idx="10"/>
          </p:nvPr>
        </p:nvSpPr>
        <p:spPr/>
        <p:txBody>
          <a:bodyPr/>
          <a:lstStyle/>
          <a:p>
            <a:fld id="{310ED25A-7268-4234-8254-27E86E222200}" type="datetimeFigureOut">
              <a:rPr lang="sl-SI" smtClean="0"/>
              <a:t>11. 05. 2020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38BEB462-C57C-4E31-BB31-877A5D3E5C88}" type="slidenum">
              <a:rPr lang="sl-SI" smtClean="0"/>
              <a:t>‹#›</a:t>
            </a:fld>
            <a:endParaRPr lang="sl-SI"/>
          </a:p>
        </p:txBody>
      </p:sp>
    </p:spTree>
    <p:extLst>
      <p:ext uri="{BB962C8B-B14F-4D97-AF65-F5344CB8AC3E}">
        <p14:creationId xmlns:p14="http://schemas.microsoft.com/office/powerpoint/2010/main" val="3247192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aslov in na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sl-SI" smtClean="0"/>
              <a:t>Uredite slog naslova matrice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310ED25A-7268-4234-8254-27E86E222200}" type="datetimeFigureOut">
              <a:rPr lang="sl-SI" smtClean="0"/>
              <a:t>11. 05. 2020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38BEB462-C57C-4E31-BB31-877A5D3E5C88}" type="slidenum">
              <a:rPr lang="sl-SI" smtClean="0"/>
              <a:t>‹#›</a:t>
            </a:fld>
            <a:endParaRPr lang="sl-SI"/>
          </a:p>
        </p:txBody>
      </p:sp>
    </p:spTree>
    <p:extLst>
      <p:ext uri="{BB962C8B-B14F-4D97-AF65-F5344CB8AC3E}">
        <p14:creationId xmlns:p14="http://schemas.microsoft.com/office/powerpoint/2010/main" val="1942078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z napiso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l-SI" smtClean="0"/>
              <a:t>Uredite slog naslova matrice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310ED25A-7268-4234-8254-27E86E222200}" type="datetimeFigureOut">
              <a:rPr lang="sl-SI" smtClean="0"/>
              <a:t>11. 05. 2020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38BEB462-C57C-4E31-BB31-877A5D3E5C88}" type="slidenum">
              <a:rPr lang="sl-SI" smtClean="0"/>
              <a:t>‹#›</a:t>
            </a:fld>
            <a:endParaRPr lang="sl-SI"/>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0434122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ica z ime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sl-SI" smtClean="0"/>
              <a:t>Uredite slog naslova matrice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310ED25A-7268-4234-8254-27E86E222200}" type="datetimeFigureOut">
              <a:rPr lang="sl-SI" smtClean="0"/>
              <a:t>11. 05. 2020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38BEB462-C57C-4E31-BB31-877A5D3E5C88}" type="slidenum">
              <a:rPr lang="sl-SI" smtClean="0"/>
              <a:t>‹#›</a:t>
            </a:fld>
            <a:endParaRPr lang="sl-SI"/>
          </a:p>
        </p:txBody>
      </p:sp>
    </p:spTree>
    <p:extLst>
      <p:ext uri="{BB962C8B-B14F-4D97-AF65-F5344CB8AC3E}">
        <p14:creationId xmlns:p14="http://schemas.microsoft.com/office/powerpoint/2010/main" val="25641498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t kartice z imeno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l-SI" smtClean="0"/>
              <a:t>Uredite slog naslova matrice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310ED25A-7268-4234-8254-27E86E222200}" type="datetimeFigureOut">
              <a:rPr lang="sl-SI" smtClean="0"/>
              <a:t>11. 05. 2020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38BEB462-C57C-4E31-BB31-877A5D3E5C88}" type="slidenum">
              <a:rPr lang="sl-SI" smtClean="0"/>
              <a:t>‹#›</a:t>
            </a:fld>
            <a:endParaRPr lang="sl-SI"/>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615146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Resnično ali neresničn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sl-SI" smtClean="0"/>
              <a:t>Uredite slog naslova matrice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310ED25A-7268-4234-8254-27E86E222200}" type="datetimeFigureOut">
              <a:rPr lang="sl-SI" smtClean="0"/>
              <a:t>11. 05. 2020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38BEB462-C57C-4E31-BB31-877A5D3E5C88}" type="slidenum">
              <a:rPr lang="sl-SI" smtClean="0"/>
              <a:t>‹#›</a:t>
            </a:fld>
            <a:endParaRPr lang="sl-SI"/>
          </a:p>
        </p:txBody>
      </p:sp>
    </p:spTree>
    <p:extLst>
      <p:ext uri="{BB962C8B-B14F-4D97-AF65-F5344CB8AC3E}">
        <p14:creationId xmlns:p14="http://schemas.microsoft.com/office/powerpoint/2010/main" val="12894689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Vertical Text Placeholder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310ED25A-7268-4234-8254-27E86E222200}" type="datetimeFigureOut">
              <a:rPr lang="sl-SI" smtClean="0"/>
              <a:t>11. 05. 2020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38BEB462-C57C-4E31-BB31-877A5D3E5C88}" type="slidenum">
              <a:rPr lang="sl-SI" smtClean="0"/>
              <a:t>‹#›</a:t>
            </a:fld>
            <a:endParaRPr lang="sl-SI"/>
          </a:p>
        </p:txBody>
      </p:sp>
    </p:spTree>
    <p:extLst>
      <p:ext uri="{BB962C8B-B14F-4D97-AF65-F5344CB8AC3E}">
        <p14:creationId xmlns:p14="http://schemas.microsoft.com/office/powerpoint/2010/main" val="17840016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sl-SI" smtClean="0"/>
              <a:t>Uredite slog naslova matrice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310ED25A-7268-4234-8254-27E86E222200}" type="datetimeFigureOut">
              <a:rPr lang="sl-SI" smtClean="0"/>
              <a:t>11. 05. 2020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38BEB462-C57C-4E31-BB31-877A5D3E5C88}" type="slidenum">
              <a:rPr lang="sl-SI" smtClean="0"/>
              <a:t>‹#›</a:t>
            </a:fld>
            <a:endParaRPr lang="sl-SI"/>
          </a:p>
        </p:txBody>
      </p:sp>
    </p:spTree>
    <p:extLst>
      <p:ext uri="{BB962C8B-B14F-4D97-AF65-F5344CB8AC3E}">
        <p14:creationId xmlns:p14="http://schemas.microsoft.com/office/powerpoint/2010/main" val="1109166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sl-SI" smtClean="0"/>
              <a:t>Uredite slog naslova matrice</a:t>
            </a:r>
            <a:endParaRPr lang="en-US" dirty="0"/>
          </a:p>
        </p:txBody>
      </p:sp>
      <p:sp>
        <p:nvSpPr>
          <p:cNvPr id="3" name="Content Placeholder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310ED25A-7268-4234-8254-27E86E222200}" type="datetimeFigureOut">
              <a:rPr lang="sl-SI" smtClean="0"/>
              <a:t>11. 05. 2020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38BEB462-C57C-4E31-BB31-877A5D3E5C88}" type="slidenum">
              <a:rPr lang="sl-SI" smtClean="0"/>
              <a:t>‹#›</a:t>
            </a:fld>
            <a:endParaRPr lang="sl-SI"/>
          </a:p>
        </p:txBody>
      </p:sp>
    </p:spTree>
    <p:extLst>
      <p:ext uri="{BB962C8B-B14F-4D97-AF65-F5344CB8AC3E}">
        <p14:creationId xmlns:p14="http://schemas.microsoft.com/office/powerpoint/2010/main" val="1181580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sl-SI" smtClean="0"/>
              <a:t>Uredite slog naslova matrice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310ED25A-7268-4234-8254-27E86E222200}" type="datetimeFigureOut">
              <a:rPr lang="sl-SI" smtClean="0"/>
              <a:t>11. 05. 2020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38BEB462-C57C-4E31-BB31-877A5D3E5C88}" type="slidenum">
              <a:rPr lang="sl-SI" smtClean="0"/>
              <a:t>‹#›</a:t>
            </a:fld>
            <a:endParaRPr lang="sl-SI"/>
          </a:p>
        </p:txBody>
      </p:sp>
    </p:spTree>
    <p:extLst>
      <p:ext uri="{BB962C8B-B14F-4D97-AF65-F5344CB8AC3E}">
        <p14:creationId xmlns:p14="http://schemas.microsoft.com/office/powerpoint/2010/main" val="253076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Date Placeholder 4"/>
          <p:cNvSpPr>
            <a:spLocks noGrp="1"/>
          </p:cNvSpPr>
          <p:nvPr>
            <p:ph type="dt" sz="half" idx="10"/>
          </p:nvPr>
        </p:nvSpPr>
        <p:spPr/>
        <p:txBody>
          <a:bodyPr/>
          <a:lstStyle/>
          <a:p>
            <a:fld id="{310ED25A-7268-4234-8254-27E86E222200}" type="datetimeFigureOut">
              <a:rPr lang="sl-SI" smtClean="0"/>
              <a:t>11. 05. 2020</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38BEB462-C57C-4E31-BB31-877A5D3E5C88}" type="slidenum">
              <a:rPr lang="sl-SI" smtClean="0"/>
              <a:t>‹#›</a:t>
            </a:fld>
            <a:endParaRPr lang="sl-SI"/>
          </a:p>
        </p:txBody>
      </p:sp>
    </p:spTree>
    <p:extLst>
      <p:ext uri="{BB962C8B-B14F-4D97-AF65-F5344CB8AC3E}">
        <p14:creationId xmlns:p14="http://schemas.microsoft.com/office/powerpoint/2010/main" val="3500955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l-SI" smtClean="0"/>
              <a:t>Uredite slog naslova matrice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7" name="Date Placeholder 6"/>
          <p:cNvSpPr>
            <a:spLocks noGrp="1"/>
          </p:cNvSpPr>
          <p:nvPr>
            <p:ph type="dt" sz="half" idx="10"/>
          </p:nvPr>
        </p:nvSpPr>
        <p:spPr/>
        <p:txBody>
          <a:bodyPr/>
          <a:lstStyle/>
          <a:p>
            <a:fld id="{310ED25A-7268-4234-8254-27E86E222200}" type="datetimeFigureOut">
              <a:rPr lang="sl-SI" smtClean="0"/>
              <a:t>11. 05. 2020</a:t>
            </a:fld>
            <a:endParaRPr lang="sl-SI"/>
          </a:p>
        </p:txBody>
      </p:sp>
      <p:sp>
        <p:nvSpPr>
          <p:cNvPr id="8" name="Footer Placeholder 7"/>
          <p:cNvSpPr>
            <a:spLocks noGrp="1"/>
          </p:cNvSpPr>
          <p:nvPr>
            <p:ph type="ftr" sz="quarter" idx="11"/>
          </p:nvPr>
        </p:nvSpPr>
        <p:spPr/>
        <p:txBody>
          <a:bodyPr/>
          <a:lstStyle/>
          <a:p>
            <a:endParaRPr lang="sl-SI"/>
          </a:p>
        </p:txBody>
      </p:sp>
      <p:sp>
        <p:nvSpPr>
          <p:cNvPr id="9" name="Slide Number Placeholder 8"/>
          <p:cNvSpPr>
            <a:spLocks noGrp="1"/>
          </p:cNvSpPr>
          <p:nvPr>
            <p:ph type="sldNum" sz="quarter" idx="12"/>
          </p:nvPr>
        </p:nvSpPr>
        <p:spPr/>
        <p:txBody>
          <a:bodyPr/>
          <a:lstStyle/>
          <a:p>
            <a:fld id="{38BEB462-C57C-4E31-BB31-877A5D3E5C88}" type="slidenum">
              <a:rPr lang="sl-SI" smtClean="0"/>
              <a:t>‹#›</a:t>
            </a:fld>
            <a:endParaRPr lang="sl-SI"/>
          </a:p>
        </p:txBody>
      </p:sp>
    </p:spTree>
    <p:extLst>
      <p:ext uri="{BB962C8B-B14F-4D97-AF65-F5344CB8AC3E}">
        <p14:creationId xmlns:p14="http://schemas.microsoft.com/office/powerpoint/2010/main" val="936856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sl-SI" smtClean="0"/>
              <a:t>Uredite slog naslova matrice</a:t>
            </a:r>
            <a:endParaRPr lang="en-US" dirty="0"/>
          </a:p>
        </p:txBody>
      </p:sp>
      <p:sp>
        <p:nvSpPr>
          <p:cNvPr id="3" name="Date Placeholder 2"/>
          <p:cNvSpPr>
            <a:spLocks noGrp="1"/>
          </p:cNvSpPr>
          <p:nvPr>
            <p:ph type="dt" sz="half" idx="10"/>
          </p:nvPr>
        </p:nvSpPr>
        <p:spPr/>
        <p:txBody>
          <a:bodyPr/>
          <a:lstStyle/>
          <a:p>
            <a:fld id="{310ED25A-7268-4234-8254-27E86E222200}" type="datetimeFigureOut">
              <a:rPr lang="sl-SI" smtClean="0"/>
              <a:t>11. 05. 2020</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38BEB462-C57C-4E31-BB31-877A5D3E5C88}" type="slidenum">
              <a:rPr lang="sl-SI" smtClean="0"/>
              <a:t>‹#›</a:t>
            </a:fld>
            <a:endParaRPr lang="sl-SI"/>
          </a:p>
        </p:txBody>
      </p:sp>
    </p:spTree>
    <p:extLst>
      <p:ext uri="{BB962C8B-B14F-4D97-AF65-F5344CB8AC3E}">
        <p14:creationId xmlns:p14="http://schemas.microsoft.com/office/powerpoint/2010/main" val="2609543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0ED25A-7268-4234-8254-27E86E222200}" type="datetimeFigureOut">
              <a:rPr lang="sl-SI" smtClean="0"/>
              <a:t>11. 05. 2020</a:t>
            </a:fld>
            <a:endParaRPr lang="sl-SI"/>
          </a:p>
        </p:txBody>
      </p:sp>
      <p:sp>
        <p:nvSpPr>
          <p:cNvPr id="3" name="Footer Placeholder 2"/>
          <p:cNvSpPr>
            <a:spLocks noGrp="1"/>
          </p:cNvSpPr>
          <p:nvPr>
            <p:ph type="ftr" sz="quarter" idx="11"/>
          </p:nvPr>
        </p:nvSpPr>
        <p:spPr/>
        <p:txBody>
          <a:bodyPr/>
          <a:lstStyle/>
          <a:p>
            <a:endParaRPr lang="sl-SI"/>
          </a:p>
        </p:txBody>
      </p:sp>
      <p:sp>
        <p:nvSpPr>
          <p:cNvPr id="4" name="Slide Number Placeholder 3"/>
          <p:cNvSpPr>
            <a:spLocks noGrp="1"/>
          </p:cNvSpPr>
          <p:nvPr>
            <p:ph type="sldNum" sz="quarter" idx="12"/>
          </p:nvPr>
        </p:nvSpPr>
        <p:spPr/>
        <p:txBody>
          <a:bodyPr/>
          <a:lstStyle/>
          <a:p>
            <a:fld id="{38BEB462-C57C-4E31-BB31-877A5D3E5C88}" type="slidenum">
              <a:rPr lang="sl-SI" smtClean="0"/>
              <a:t>‹#›</a:t>
            </a:fld>
            <a:endParaRPr lang="sl-SI"/>
          </a:p>
        </p:txBody>
      </p:sp>
    </p:spTree>
    <p:extLst>
      <p:ext uri="{BB962C8B-B14F-4D97-AF65-F5344CB8AC3E}">
        <p14:creationId xmlns:p14="http://schemas.microsoft.com/office/powerpoint/2010/main" val="3522011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sl-SI" smtClean="0"/>
              <a:t>Uredite slog naslova matrice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310ED25A-7268-4234-8254-27E86E222200}" type="datetimeFigureOut">
              <a:rPr lang="sl-SI" smtClean="0"/>
              <a:t>11. 05. 2020</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38BEB462-C57C-4E31-BB31-877A5D3E5C88}" type="slidenum">
              <a:rPr lang="sl-SI" smtClean="0"/>
              <a:t>‹#›</a:t>
            </a:fld>
            <a:endParaRPr lang="sl-SI"/>
          </a:p>
        </p:txBody>
      </p:sp>
    </p:spTree>
    <p:extLst>
      <p:ext uri="{BB962C8B-B14F-4D97-AF65-F5344CB8AC3E}">
        <p14:creationId xmlns:p14="http://schemas.microsoft.com/office/powerpoint/2010/main" val="1123922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sl-SI" smtClean="0"/>
              <a:t>Uredite slog naslova matrice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smtClean="0"/>
              <a:t>Kliknite ikono, če želite dodati sliko</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310ED25A-7268-4234-8254-27E86E222200}" type="datetimeFigureOut">
              <a:rPr lang="sl-SI" smtClean="0"/>
              <a:t>11. 05. 2020</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38BEB462-C57C-4E31-BB31-877A5D3E5C88}" type="slidenum">
              <a:rPr lang="sl-SI" smtClean="0"/>
              <a:t>‹#›</a:t>
            </a:fld>
            <a:endParaRPr lang="sl-SI"/>
          </a:p>
        </p:txBody>
      </p:sp>
    </p:spTree>
    <p:extLst>
      <p:ext uri="{BB962C8B-B14F-4D97-AF65-F5344CB8AC3E}">
        <p14:creationId xmlns:p14="http://schemas.microsoft.com/office/powerpoint/2010/main" val="1775541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sl-SI" smtClean="0"/>
              <a:t>Uredite slog naslova matrice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10ED25A-7268-4234-8254-27E86E222200}" type="datetimeFigureOut">
              <a:rPr lang="sl-SI" smtClean="0"/>
              <a:t>11. 05. 2020</a:t>
            </a:fld>
            <a:endParaRPr lang="sl-SI"/>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l-SI"/>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8BEB462-C57C-4E31-BB31-877A5D3E5C88}" type="slidenum">
              <a:rPr lang="sl-SI" smtClean="0"/>
              <a:t>‹#›</a:t>
            </a:fld>
            <a:endParaRPr lang="sl-SI"/>
          </a:p>
        </p:txBody>
      </p:sp>
    </p:spTree>
    <p:extLst>
      <p:ext uri="{BB962C8B-B14F-4D97-AF65-F5344CB8AC3E}">
        <p14:creationId xmlns:p14="http://schemas.microsoft.com/office/powerpoint/2010/main" val="34343081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507067" y="548640"/>
            <a:ext cx="7766936" cy="770709"/>
          </a:xfrm>
        </p:spPr>
        <p:txBody>
          <a:bodyPr/>
          <a:lstStyle/>
          <a:p>
            <a:pPr algn="ctr"/>
            <a:r>
              <a:rPr lang="sl-SI" sz="4000" dirty="0" smtClean="0">
                <a:solidFill>
                  <a:srgbClr val="C00000"/>
                </a:solidFill>
                <a:effectLst>
                  <a:outerShdw blurRad="38100" dist="38100" dir="2700000" algn="tl">
                    <a:srgbClr val="000000">
                      <a:alpha val="43137"/>
                    </a:srgbClr>
                  </a:outerShdw>
                </a:effectLst>
              </a:rPr>
              <a:t>UHO –ČUTILO ZA SLUH</a:t>
            </a:r>
            <a:endParaRPr lang="sl-SI" sz="4000" dirty="0">
              <a:solidFill>
                <a:srgbClr val="C00000"/>
              </a:solidFill>
              <a:effectLst>
                <a:outerShdw blurRad="38100" dist="38100" dir="2700000" algn="tl">
                  <a:srgbClr val="000000">
                    <a:alpha val="43137"/>
                  </a:srgbClr>
                </a:outerShdw>
              </a:effectLst>
            </a:endParaRPr>
          </a:p>
        </p:txBody>
      </p:sp>
      <p:sp>
        <p:nvSpPr>
          <p:cNvPr id="3" name="Podnaslov 2"/>
          <p:cNvSpPr>
            <a:spLocks noGrp="1"/>
          </p:cNvSpPr>
          <p:nvPr>
            <p:ph type="subTitle" idx="1"/>
          </p:nvPr>
        </p:nvSpPr>
        <p:spPr>
          <a:xfrm>
            <a:off x="1136469" y="1593669"/>
            <a:ext cx="8137534" cy="4637314"/>
          </a:xfrm>
        </p:spPr>
        <p:txBody>
          <a:bodyPr>
            <a:normAutofit/>
          </a:bodyPr>
          <a:lstStyle/>
          <a:p>
            <a:pPr algn="l"/>
            <a:r>
              <a:rPr lang="sl-SI" sz="2000" dirty="0" smtClean="0">
                <a:solidFill>
                  <a:srgbClr val="0070C0"/>
                </a:solidFill>
                <a:effectLst>
                  <a:outerShdw blurRad="38100" dist="38100" dir="2700000" algn="tl">
                    <a:srgbClr val="000000">
                      <a:alpha val="43137"/>
                    </a:srgbClr>
                  </a:outerShdw>
                </a:effectLst>
              </a:rPr>
              <a:t>ALI SE VEDNO ZAVEDAMO VSEH ZVOKOV OKROG SEBE?</a:t>
            </a:r>
          </a:p>
          <a:p>
            <a:pPr algn="l"/>
            <a:r>
              <a:rPr lang="sl-SI" sz="2000" dirty="0" smtClean="0">
                <a:solidFill>
                  <a:schemeClr val="accent4">
                    <a:lumMod val="75000"/>
                  </a:schemeClr>
                </a:solidFill>
                <a:effectLst>
                  <a:outerShdw blurRad="38100" dist="38100" dir="2700000" algn="tl">
                    <a:srgbClr val="000000">
                      <a:alpha val="43137"/>
                    </a:srgbClr>
                  </a:outerShdw>
                </a:effectLst>
              </a:rPr>
              <a:t>ZAMIŽI IN PRISLUHNI ZVOKOM.</a:t>
            </a:r>
          </a:p>
          <a:p>
            <a:pPr algn="l"/>
            <a:r>
              <a:rPr lang="sl-SI" sz="2000" dirty="0" smtClean="0">
                <a:solidFill>
                  <a:schemeClr val="accent4"/>
                </a:solidFill>
                <a:effectLst>
                  <a:outerShdw blurRad="38100" dist="38100" dir="2700000" algn="tl">
                    <a:srgbClr val="000000">
                      <a:alpha val="43137"/>
                    </a:srgbClr>
                  </a:outerShdw>
                </a:effectLst>
              </a:rPr>
              <a:t>Z UŠESI POSLUŠAMO. TODA ČE NISMO POSEBEJ POZORNI, VSEH ZVOKOV NE SLIŠIMO. SPOROČILA IZ UŠES POTUJEJO PO SLUŠNEM ŽIVCU V MOŽGANE. Z MOŽGANI SLIŠIMO.</a:t>
            </a:r>
          </a:p>
          <a:p>
            <a:pPr algn="l"/>
            <a:endParaRPr lang="sl-SI" sz="2000" dirty="0"/>
          </a:p>
        </p:txBody>
      </p:sp>
      <p:pic>
        <p:nvPicPr>
          <p:cNvPr id="5" name="Slika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8410" y="3472542"/>
            <a:ext cx="2782389" cy="2782389"/>
          </a:xfrm>
          <a:prstGeom prst="rect">
            <a:avLst/>
          </a:prstGeom>
        </p:spPr>
      </p:pic>
    </p:spTree>
    <p:extLst>
      <p:ext uri="{BB962C8B-B14F-4D97-AF65-F5344CB8AC3E}">
        <p14:creationId xmlns:p14="http://schemas.microsoft.com/office/powerpoint/2010/main" val="35229267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53143" y="378824"/>
            <a:ext cx="8620859" cy="2272936"/>
          </a:xfrm>
        </p:spPr>
        <p:txBody>
          <a:bodyPr>
            <a:noAutofit/>
          </a:bodyPr>
          <a:lstStyle/>
          <a:p>
            <a:r>
              <a:rPr lang="sl-SI" sz="2000" dirty="0" smtClean="0">
                <a:solidFill>
                  <a:schemeClr val="tx1"/>
                </a:solidFill>
              </a:rPr>
              <a:t>UHO JE ČUTILO ZA SLUH. SLIŠIMO NIZKE, VISOKE, TIHE, GLASNE GLASOVE.</a:t>
            </a:r>
            <a:br>
              <a:rPr lang="sl-SI" sz="2000" dirty="0" smtClean="0">
                <a:solidFill>
                  <a:schemeClr val="tx1"/>
                </a:solidFill>
              </a:rPr>
            </a:br>
            <a:r>
              <a:rPr lang="sl-SI" sz="2000" dirty="0" smtClean="0">
                <a:solidFill>
                  <a:schemeClr val="tx1"/>
                </a:solidFill>
              </a:rPr>
              <a:t/>
            </a:r>
            <a:br>
              <a:rPr lang="sl-SI" sz="2000" dirty="0" smtClean="0">
                <a:solidFill>
                  <a:schemeClr val="tx1"/>
                </a:solidFill>
              </a:rPr>
            </a:br>
            <a:r>
              <a:rPr lang="sl-SI" sz="2000" dirty="0" smtClean="0">
                <a:solidFill>
                  <a:srgbClr val="0070C0"/>
                </a:solidFill>
              </a:rPr>
              <a:t>KER IMAMO DVE UŠESI, SLIŠIMO, OD KOD ZVOK PRIHAJA.</a:t>
            </a:r>
            <a:br>
              <a:rPr lang="sl-SI" sz="2000" dirty="0" smtClean="0">
                <a:solidFill>
                  <a:srgbClr val="0070C0"/>
                </a:solidFill>
              </a:rPr>
            </a:br>
            <a:r>
              <a:rPr lang="sl-SI" sz="2000" dirty="0" smtClean="0">
                <a:solidFill>
                  <a:srgbClr val="0070C0"/>
                </a:solidFill>
              </a:rPr>
              <a:t> </a:t>
            </a:r>
            <a:br>
              <a:rPr lang="sl-SI" sz="2000" dirty="0" smtClean="0">
                <a:solidFill>
                  <a:srgbClr val="0070C0"/>
                </a:solidFill>
              </a:rPr>
            </a:br>
            <a:r>
              <a:rPr lang="sl-SI" sz="2000" dirty="0" smtClean="0">
                <a:solidFill>
                  <a:schemeClr val="accent2">
                    <a:lumMod val="75000"/>
                  </a:schemeClr>
                </a:solidFill>
              </a:rPr>
              <a:t>UHO JE RAZDELJENO NA ZUNANJE, SREDNJE IN NOTRANJE UHO. </a:t>
            </a:r>
            <a:br>
              <a:rPr lang="sl-SI" sz="2000" dirty="0" smtClean="0">
                <a:solidFill>
                  <a:schemeClr val="accent2">
                    <a:lumMod val="75000"/>
                  </a:schemeClr>
                </a:solidFill>
              </a:rPr>
            </a:br>
            <a:r>
              <a:rPr lang="sl-SI" sz="2000" dirty="0" smtClean="0">
                <a:solidFill>
                  <a:srgbClr val="C00000"/>
                </a:solidFill>
              </a:rPr>
              <a:t/>
            </a:r>
            <a:br>
              <a:rPr lang="sl-SI" sz="2000" dirty="0" smtClean="0">
                <a:solidFill>
                  <a:srgbClr val="C00000"/>
                </a:solidFill>
              </a:rPr>
            </a:br>
            <a:r>
              <a:rPr lang="sl-SI" sz="2000" dirty="0" smtClean="0">
                <a:solidFill>
                  <a:srgbClr val="C00000"/>
                </a:solidFill>
              </a:rPr>
              <a:t>DEL UŠESA, KI GA VIDIMO, JE </a:t>
            </a:r>
            <a:r>
              <a:rPr lang="sl-SI" sz="2000" b="1" u="sng" dirty="0" smtClean="0">
                <a:solidFill>
                  <a:srgbClr val="C00000"/>
                </a:solidFill>
              </a:rPr>
              <a:t>UHELJ</a:t>
            </a:r>
            <a:r>
              <a:rPr lang="sl-SI" sz="2000" dirty="0" smtClean="0">
                <a:solidFill>
                  <a:srgbClr val="C00000"/>
                </a:solidFill>
              </a:rPr>
              <a:t>. NJEGOVA NALOGA JE, DA SPREJEMA ZVOK. TISTI DEL UŠESA, KI ZVOKE PREPOZNAVA, PA JE V NOTRANJOSTI GLAVE.</a:t>
            </a:r>
            <a:endParaRPr lang="sl-SI" sz="2000" dirty="0">
              <a:solidFill>
                <a:srgbClr val="C00000"/>
              </a:solidFill>
            </a:endParaRPr>
          </a:p>
        </p:txBody>
      </p:sp>
      <p:pic>
        <p:nvPicPr>
          <p:cNvPr id="4" name="Označba mesta vsebine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64376" y="3342508"/>
            <a:ext cx="4415246" cy="3371800"/>
          </a:xfrm>
        </p:spPr>
      </p:pic>
    </p:spTree>
    <p:extLst>
      <p:ext uri="{BB962C8B-B14F-4D97-AF65-F5344CB8AC3E}">
        <p14:creationId xmlns:p14="http://schemas.microsoft.com/office/powerpoint/2010/main" val="23903700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77334" y="609600"/>
            <a:ext cx="8596668" cy="670560"/>
          </a:xfrm>
        </p:spPr>
        <p:txBody>
          <a:bodyPr>
            <a:normAutofit/>
          </a:bodyPr>
          <a:lstStyle/>
          <a:p>
            <a:pPr algn="ctr"/>
            <a:r>
              <a:rPr lang="sl-SI" sz="3200" dirty="0" smtClean="0">
                <a:solidFill>
                  <a:srgbClr val="C00000"/>
                </a:solidFill>
                <a:effectLst>
                  <a:outerShdw blurRad="38100" dist="38100" dir="2700000" algn="tl">
                    <a:srgbClr val="000000">
                      <a:alpha val="43137"/>
                    </a:srgbClr>
                  </a:outerShdw>
                </a:effectLst>
              </a:rPr>
              <a:t>KAKO SLIŠIMO?</a:t>
            </a:r>
            <a:endParaRPr lang="sl-SI" sz="3200" dirty="0">
              <a:solidFill>
                <a:srgbClr val="C00000"/>
              </a:solidFill>
              <a:effectLst>
                <a:outerShdw blurRad="38100" dist="38100" dir="2700000" algn="tl">
                  <a:srgbClr val="000000">
                    <a:alpha val="43137"/>
                  </a:srgbClr>
                </a:outerShdw>
              </a:effectLst>
            </a:endParaRPr>
          </a:p>
        </p:txBody>
      </p:sp>
      <p:sp>
        <p:nvSpPr>
          <p:cNvPr id="3" name="Označba mesta vsebine 2"/>
          <p:cNvSpPr>
            <a:spLocks noGrp="1"/>
          </p:cNvSpPr>
          <p:nvPr>
            <p:ph idx="1"/>
          </p:nvPr>
        </p:nvSpPr>
        <p:spPr>
          <a:xfrm>
            <a:off x="677334" y="1515291"/>
            <a:ext cx="8596668" cy="4526071"/>
          </a:xfrm>
        </p:spPr>
        <p:txBody>
          <a:bodyPr/>
          <a:lstStyle/>
          <a:p>
            <a:r>
              <a:rPr lang="sl-SI" dirty="0" smtClean="0"/>
              <a:t>ZVOK POTUJE PO ZRAKU OD MESTA, KJER JE NASTAL, NA VSE STRANI. </a:t>
            </a:r>
          </a:p>
          <a:p>
            <a:r>
              <a:rPr lang="sl-SI" dirty="0" smtClean="0"/>
              <a:t>ZVOK, KI GA JE </a:t>
            </a:r>
            <a:r>
              <a:rPr lang="sl-SI" dirty="0" smtClean="0">
                <a:solidFill>
                  <a:srgbClr val="FF0000"/>
                </a:solidFill>
              </a:rPr>
              <a:t>UHELJ </a:t>
            </a:r>
            <a:r>
              <a:rPr lang="sl-SI" dirty="0" smtClean="0"/>
              <a:t>SPREJEL, POTUJE PO </a:t>
            </a:r>
            <a:r>
              <a:rPr lang="sl-SI" dirty="0" smtClean="0">
                <a:solidFill>
                  <a:srgbClr val="FF0000"/>
                </a:solidFill>
              </a:rPr>
              <a:t>SLUHOVODU</a:t>
            </a:r>
            <a:r>
              <a:rPr lang="sl-SI" dirty="0" smtClean="0"/>
              <a:t> V NOTRANJOST UŠESA. </a:t>
            </a:r>
          </a:p>
          <a:p>
            <a:r>
              <a:rPr lang="sl-SI" dirty="0" smtClean="0"/>
              <a:t>TAM IMAMO TANKO KOŽICO, KI JI PRAVIMO </a:t>
            </a:r>
            <a:r>
              <a:rPr lang="sl-SI" dirty="0" smtClean="0">
                <a:solidFill>
                  <a:srgbClr val="FF0000"/>
                </a:solidFill>
              </a:rPr>
              <a:t>SLUŠNI BOBNIČ</a:t>
            </a:r>
            <a:r>
              <a:rPr lang="sl-SI" dirty="0" smtClean="0"/>
              <a:t>. </a:t>
            </a:r>
          </a:p>
          <a:p>
            <a:r>
              <a:rPr lang="sl-SI" dirty="0" smtClean="0"/>
              <a:t>TA ZANIHA IN POŠLJE SPOROČILO POSEBNIM CELICAM V </a:t>
            </a:r>
            <a:r>
              <a:rPr lang="sl-SI" dirty="0" smtClean="0">
                <a:solidFill>
                  <a:srgbClr val="FF0000"/>
                </a:solidFill>
              </a:rPr>
              <a:t>NOTRANJEM UŠESU</a:t>
            </a:r>
            <a:r>
              <a:rPr lang="sl-SI" dirty="0" smtClean="0"/>
              <a:t>. </a:t>
            </a:r>
          </a:p>
          <a:p>
            <a:r>
              <a:rPr lang="sl-SI" dirty="0" smtClean="0"/>
              <a:t>TE CELICE PA SPOROČILO POŠLJEJO NAPREJ </a:t>
            </a:r>
            <a:r>
              <a:rPr lang="sl-SI" dirty="0" smtClean="0">
                <a:solidFill>
                  <a:srgbClr val="FF0000"/>
                </a:solidFill>
              </a:rPr>
              <a:t>MOŽGANOM</a:t>
            </a:r>
            <a:r>
              <a:rPr lang="sl-SI" dirty="0" smtClean="0"/>
              <a:t>. </a:t>
            </a:r>
            <a:endParaRPr lang="sl-SI" dirty="0"/>
          </a:p>
        </p:txBody>
      </p:sp>
      <p:pic>
        <p:nvPicPr>
          <p:cNvPr id="5" name="Slika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2985" y="4514327"/>
            <a:ext cx="3380695" cy="2245324"/>
          </a:xfrm>
          <a:prstGeom prst="rect">
            <a:avLst/>
          </a:prstGeom>
        </p:spPr>
      </p:pic>
    </p:spTree>
    <p:extLst>
      <p:ext uri="{BB962C8B-B14F-4D97-AF65-F5344CB8AC3E}">
        <p14:creationId xmlns:p14="http://schemas.microsoft.com/office/powerpoint/2010/main" val="18264097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77334" y="609599"/>
            <a:ext cx="8596668" cy="2277291"/>
          </a:xfrm>
        </p:spPr>
        <p:txBody>
          <a:bodyPr>
            <a:normAutofit fontScale="90000"/>
          </a:bodyPr>
          <a:lstStyle/>
          <a:p>
            <a:r>
              <a:rPr lang="sl-SI" sz="2200" dirty="0" smtClean="0">
                <a:solidFill>
                  <a:schemeClr val="accent5">
                    <a:lumMod val="60000"/>
                    <a:lumOff val="40000"/>
                  </a:schemeClr>
                </a:solidFill>
              </a:rPr>
              <a:t>ZA ZVOKE NISMO VSI ENAKO OBČUTLJIVI.</a:t>
            </a:r>
            <a:br>
              <a:rPr lang="sl-SI" sz="2200" dirty="0" smtClean="0">
                <a:solidFill>
                  <a:schemeClr val="accent5">
                    <a:lumMod val="60000"/>
                    <a:lumOff val="40000"/>
                  </a:schemeClr>
                </a:solidFill>
              </a:rPr>
            </a:br>
            <a:r>
              <a:rPr lang="sl-SI" sz="2200" dirty="0" smtClean="0"/>
              <a:t/>
            </a:r>
            <a:br>
              <a:rPr lang="sl-SI" sz="2200" dirty="0" smtClean="0"/>
            </a:br>
            <a:r>
              <a:rPr lang="sl-SI" sz="2200" dirty="0" smtClean="0">
                <a:solidFill>
                  <a:srgbClr val="0070C0"/>
                </a:solidFill>
              </a:rPr>
              <a:t>NEKATERI LJUDJE </a:t>
            </a:r>
            <a:r>
              <a:rPr lang="sl-SI" sz="2200" u="sng" dirty="0" smtClean="0">
                <a:solidFill>
                  <a:srgbClr val="C00000"/>
                </a:solidFill>
              </a:rPr>
              <a:t>SLABŠE SLIŠIJO</a:t>
            </a:r>
            <a:r>
              <a:rPr lang="sl-SI" sz="2200" dirty="0" smtClean="0">
                <a:solidFill>
                  <a:srgbClr val="0070C0"/>
                </a:solidFill>
              </a:rPr>
              <a:t>, PRAVIMO, DA SO </a:t>
            </a:r>
            <a:r>
              <a:rPr lang="sl-SI" sz="2200" u="sng" dirty="0" smtClean="0">
                <a:solidFill>
                  <a:srgbClr val="C00000"/>
                </a:solidFill>
              </a:rPr>
              <a:t>NAGLUŠNI</a:t>
            </a:r>
            <a:r>
              <a:rPr lang="sl-SI" sz="2200" dirty="0" smtClean="0">
                <a:solidFill>
                  <a:srgbClr val="0070C0"/>
                </a:solidFill>
              </a:rPr>
              <a:t>.</a:t>
            </a:r>
            <a:br>
              <a:rPr lang="sl-SI" sz="2200" dirty="0" smtClean="0">
                <a:solidFill>
                  <a:srgbClr val="0070C0"/>
                </a:solidFill>
              </a:rPr>
            </a:br>
            <a:r>
              <a:rPr lang="sl-SI" sz="2200" dirty="0">
                <a:solidFill>
                  <a:srgbClr val="0070C0"/>
                </a:solidFill>
              </a:rPr>
              <a:t/>
            </a:r>
            <a:br>
              <a:rPr lang="sl-SI" sz="2200" dirty="0">
                <a:solidFill>
                  <a:srgbClr val="0070C0"/>
                </a:solidFill>
              </a:rPr>
            </a:br>
            <a:r>
              <a:rPr lang="sl-SI" sz="2200" dirty="0" smtClean="0">
                <a:solidFill>
                  <a:srgbClr val="0070C0"/>
                </a:solidFill>
              </a:rPr>
              <a:t>LJUDJE, KI SO </a:t>
            </a:r>
            <a:r>
              <a:rPr lang="sl-SI" sz="2200" u="sng" dirty="0" smtClean="0">
                <a:solidFill>
                  <a:srgbClr val="FF0000"/>
                </a:solidFill>
              </a:rPr>
              <a:t>GLUHI OD ROJSTVA, NE ZNAJO GOVORITI</a:t>
            </a:r>
            <a:r>
              <a:rPr lang="sl-SI" sz="2200" dirty="0" smtClean="0">
                <a:solidFill>
                  <a:srgbClr val="0070C0"/>
                </a:solidFill>
              </a:rPr>
              <a:t>. PRAVIMO, DA SO </a:t>
            </a:r>
            <a:r>
              <a:rPr lang="sl-SI" sz="2200" u="sng" dirty="0" smtClean="0">
                <a:solidFill>
                  <a:srgbClr val="FF0000"/>
                </a:solidFill>
              </a:rPr>
              <a:t>GLUHONEMI</a:t>
            </a:r>
            <a:r>
              <a:rPr lang="sl-SI" sz="2200" dirty="0" smtClean="0">
                <a:solidFill>
                  <a:srgbClr val="0070C0"/>
                </a:solidFill>
              </a:rPr>
              <a:t>. </a:t>
            </a:r>
            <a:br>
              <a:rPr lang="sl-SI" sz="2200" dirty="0" smtClean="0">
                <a:solidFill>
                  <a:srgbClr val="0070C0"/>
                </a:solidFill>
              </a:rPr>
            </a:br>
            <a:r>
              <a:rPr lang="sl-SI" sz="2200" dirty="0" smtClean="0">
                <a:solidFill>
                  <a:srgbClr val="0070C0"/>
                </a:solidFill>
              </a:rPr>
              <a:t>GLUHONEMI OTROCI SE UČE GOVORITI V POSEBNIH ZAVODIH. </a:t>
            </a:r>
            <a:br>
              <a:rPr lang="sl-SI" sz="2200" dirty="0" smtClean="0">
                <a:solidFill>
                  <a:srgbClr val="0070C0"/>
                </a:solidFill>
              </a:rPr>
            </a:br>
            <a:r>
              <a:rPr lang="sl-SI" sz="2000" dirty="0">
                <a:solidFill>
                  <a:srgbClr val="0070C0"/>
                </a:solidFill>
              </a:rPr>
              <a:t/>
            </a:r>
            <a:br>
              <a:rPr lang="sl-SI" sz="2000" dirty="0">
                <a:solidFill>
                  <a:srgbClr val="0070C0"/>
                </a:solidFill>
              </a:rPr>
            </a:br>
            <a:endParaRPr lang="sl-SI" sz="2000" dirty="0">
              <a:solidFill>
                <a:srgbClr val="0070C0"/>
              </a:solidFill>
            </a:endParaRPr>
          </a:p>
        </p:txBody>
      </p:sp>
      <p:sp>
        <p:nvSpPr>
          <p:cNvPr id="3" name="Označba mesta vsebine 2"/>
          <p:cNvSpPr>
            <a:spLocks noGrp="1"/>
          </p:cNvSpPr>
          <p:nvPr>
            <p:ph idx="1"/>
          </p:nvPr>
        </p:nvSpPr>
        <p:spPr>
          <a:xfrm>
            <a:off x="677334" y="3265714"/>
            <a:ext cx="8596668" cy="3108960"/>
          </a:xfrm>
        </p:spPr>
        <p:txBody>
          <a:bodyPr>
            <a:normAutofit/>
          </a:bodyPr>
          <a:lstStyle/>
          <a:p>
            <a:r>
              <a:rPr lang="sl-SI" sz="2400" dirty="0" smtClean="0">
                <a:solidFill>
                  <a:srgbClr val="7030A0"/>
                </a:solidFill>
                <a:effectLst>
                  <a:outerShdw blurRad="38100" dist="38100" dir="2700000" algn="tl">
                    <a:srgbClr val="000000">
                      <a:alpha val="43137"/>
                    </a:srgbClr>
                  </a:outerShdw>
                </a:effectLst>
              </a:rPr>
              <a:t>KAJ ŠKODUJE NAŠIM UŠESOM?</a:t>
            </a:r>
          </a:p>
          <a:p>
            <a:r>
              <a:rPr lang="sl-SI" sz="2400" dirty="0" smtClean="0">
                <a:solidFill>
                  <a:schemeClr val="accent5"/>
                </a:solidFill>
                <a:effectLst>
                  <a:outerShdw blurRad="38100" dist="38100" dir="2700000" algn="tl">
                    <a:srgbClr val="000000">
                      <a:alpha val="43137"/>
                    </a:srgbClr>
                  </a:outerShdw>
                </a:effectLst>
              </a:rPr>
              <a:t>NENADEN MOČAN ZVOK, KRIČANJE</a:t>
            </a:r>
          </a:p>
          <a:p>
            <a:r>
              <a:rPr lang="sl-SI" sz="2400" dirty="0" smtClean="0">
                <a:solidFill>
                  <a:schemeClr val="accent5"/>
                </a:solidFill>
                <a:effectLst>
                  <a:outerShdw blurRad="38100" dist="38100" dir="2700000" algn="tl">
                    <a:srgbClr val="000000">
                      <a:alpha val="43137"/>
                    </a:srgbClr>
                  </a:outerShdw>
                </a:effectLst>
              </a:rPr>
              <a:t>OSTRI PREDMETI</a:t>
            </a:r>
          </a:p>
          <a:p>
            <a:r>
              <a:rPr lang="sl-SI" sz="2400" dirty="0" smtClean="0">
                <a:solidFill>
                  <a:schemeClr val="accent5"/>
                </a:solidFill>
                <a:effectLst>
                  <a:outerShdw blurRad="38100" dist="38100" dir="2700000" algn="tl">
                    <a:srgbClr val="000000">
                      <a:alpha val="43137"/>
                    </a:srgbClr>
                  </a:outerShdw>
                </a:effectLst>
              </a:rPr>
              <a:t>MOČAN DOLGOTRAJEN HRUP</a:t>
            </a:r>
          </a:p>
          <a:p>
            <a:r>
              <a:rPr lang="sl-SI" sz="2400" dirty="0" smtClean="0">
                <a:solidFill>
                  <a:schemeClr val="accent5"/>
                </a:solidFill>
                <a:effectLst>
                  <a:outerShdw blurRad="38100" dist="38100" dir="2700000" algn="tl">
                    <a:srgbClr val="000000">
                      <a:alpha val="43137"/>
                    </a:srgbClr>
                  </a:outerShdw>
                </a:effectLst>
              </a:rPr>
              <a:t>MOČAN UDAREC PO UŠESU</a:t>
            </a:r>
          </a:p>
          <a:p>
            <a:r>
              <a:rPr lang="sl-SI" sz="2400" dirty="0" smtClean="0">
                <a:solidFill>
                  <a:schemeClr val="accent5"/>
                </a:solidFill>
                <a:effectLst>
                  <a:outerShdw blurRad="38100" dist="38100" dir="2700000" algn="tl">
                    <a:srgbClr val="000000">
                      <a:alpha val="43137"/>
                    </a:srgbClr>
                  </a:outerShdw>
                </a:effectLst>
              </a:rPr>
              <a:t>NEKATERE BOLEZNI, PREHLAD</a:t>
            </a:r>
            <a:endParaRPr lang="sl-SI" sz="2400" dirty="0">
              <a:solidFill>
                <a:schemeClr val="accent5"/>
              </a:solidFill>
              <a:effectLst>
                <a:outerShdw blurRad="38100" dist="38100" dir="2700000" algn="tl">
                  <a:srgbClr val="000000">
                    <a:alpha val="43137"/>
                  </a:srgbClr>
                </a:outerShdw>
              </a:effectLst>
            </a:endParaRPr>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05938" y="3431308"/>
            <a:ext cx="1378349" cy="922848"/>
          </a:xfrm>
          <a:prstGeom prst="rect">
            <a:avLst/>
          </a:prstGeom>
        </p:spPr>
      </p:pic>
      <p:pic>
        <p:nvPicPr>
          <p:cNvPr id="5" name="Slika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08212" y="4519749"/>
            <a:ext cx="1397726" cy="1397726"/>
          </a:xfrm>
          <a:prstGeom prst="rect">
            <a:avLst/>
          </a:prstGeom>
        </p:spPr>
      </p:pic>
    </p:spTree>
    <p:extLst>
      <p:ext uri="{BB962C8B-B14F-4D97-AF65-F5344CB8AC3E}">
        <p14:creationId xmlns:p14="http://schemas.microsoft.com/office/powerpoint/2010/main" val="28946628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77334" y="609599"/>
            <a:ext cx="8596668" cy="1637212"/>
          </a:xfrm>
        </p:spPr>
        <p:txBody>
          <a:bodyPr>
            <a:noAutofit/>
          </a:bodyPr>
          <a:lstStyle/>
          <a:p>
            <a:r>
              <a:rPr lang="sl-SI" sz="2000" dirty="0" smtClean="0">
                <a:solidFill>
                  <a:schemeClr val="accent3">
                    <a:lumMod val="75000"/>
                  </a:schemeClr>
                </a:solidFill>
                <a:effectLst>
                  <a:outerShdw blurRad="38100" dist="38100" dir="2700000" algn="tl">
                    <a:srgbClr val="000000">
                      <a:alpha val="43137"/>
                    </a:srgbClr>
                  </a:outerShdw>
                </a:effectLst>
              </a:rPr>
              <a:t>NAŠA UŠESA POTREBUJEJO POSEBNO NEGO.</a:t>
            </a:r>
            <a:br>
              <a:rPr lang="sl-SI" sz="2000" dirty="0" smtClean="0">
                <a:solidFill>
                  <a:schemeClr val="accent3">
                    <a:lumMod val="75000"/>
                  </a:schemeClr>
                </a:solidFill>
                <a:effectLst>
                  <a:outerShdw blurRad="38100" dist="38100" dir="2700000" algn="tl">
                    <a:srgbClr val="000000">
                      <a:alpha val="43137"/>
                    </a:srgbClr>
                  </a:outerShdw>
                </a:effectLst>
              </a:rPr>
            </a:br>
            <a:r>
              <a:rPr lang="sl-SI" sz="2000" dirty="0" smtClean="0">
                <a:effectLst>
                  <a:outerShdw blurRad="38100" dist="38100" dir="2700000" algn="tl">
                    <a:srgbClr val="000000">
                      <a:alpha val="43137"/>
                    </a:srgbClr>
                  </a:outerShdw>
                </a:effectLst>
              </a:rPr>
              <a:t/>
            </a:r>
            <a:br>
              <a:rPr lang="sl-SI" sz="2000" dirty="0" smtClean="0">
                <a:effectLst>
                  <a:outerShdw blurRad="38100" dist="38100" dir="2700000" algn="tl">
                    <a:srgbClr val="000000">
                      <a:alpha val="43137"/>
                    </a:srgbClr>
                  </a:outerShdw>
                </a:effectLst>
              </a:rPr>
            </a:br>
            <a:r>
              <a:rPr lang="sl-SI" sz="2000" dirty="0" smtClean="0">
                <a:solidFill>
                  <a:schemeClr val="accent2">
                    <a:lumMod val="75000"/>
                  </a:schemeClr>
                </a:solidFill>
                <a:effectLst>
                  <a:outerShdw blurRad="38100" dist="38100" dir="2700000" algn="tl">
                    <a:srgbClr val="000000">
                      <a:alpha val="43137"/>
                    </a:srgbClr>
                  </a:outerShdw>
                </a:effectLst>
              </a:rPr>
              <a:t>POMISLI, ZAKAJ SI JIH MORAMO REDNO UMIVATI.</a:t>
            </a:r>
            <a:br>
              <a:rPr lang="sl-SI" sz="2000" dirty="0" smtClean="0">
                <a:solidFill>
                  <a:schemeClr val="accent2">
                    <a:lumMod val="75000"/>
                  </a:schemeClr>
                </a:solidFill>
                <a:effectLst>
                  <a:outerShdw blurRad="38100" dist="38100" dir="2700000" algn="tl">
                    <a:srgbClr val="000000">
                      <a:alpha val="43137"/>
                    </a:srgbClr>
                  </a:outerShdw>
                </a:effectLst>
              </a:rPr>
            </a:br>
            <a:r>
              <a:rPr lang="sl-SI" sz="2000" dirty="0" smtClean="0">
                <a:solidFill>
                  <a:schemeClr val="accent2">
                    <a:lumMod val="75000"/>
                  </a:schemeClr>
                </a:solidFill>
                <a:effectLst>
                  <a:outerShdw blurRad="38100" dist="38100" dir="2700000" algn="tl">
                    <a:srgbClr val="000000">
                      <a:alpha val="43137"/>
                    </a:srgbClr>
                  </a:outerShdw>
                </a:effectLst>
              </a:rPr>
              <a:t/>
            </a:r>
            <a:br>
              <a:rPr lang="sl-SI" sz="2000" dirty="0" smtClean="0">
                <a:solidFill>
                  <a:schemeClr val="accent2">
                    <a:lumMod val="75000"/>
                  </a:schemeClr>
                </a:solidFill>
                <a:effectLst>
                  <a:outerShdw blurRad="38100" dist="38100" dir="2700000" algn="tl">
                    <a:srgbClr val="000000">
                      <a:alpha val="43137"/>
                    </a:srgbClr>
                  </a:outerShdw>
                </a:effectLst>
              </a:rPr>
            </a:br>
            <a:r>
              <a:rPr lang="sl-SI" sz="2000" dirty="0" smtClean="0">
                <a:solidFill>
                  <a:srgbClr val="002060"/>
                </a:solidFill>
                <a:effectLst>
                  <a:outerShdw blurRad="38100" dist="38100" dir="2700000" algn="tl">
                    <a:srgbClr val="000000">
                      <a:alpha val="43137"/>
                    </a:srgbClr>
                  </a:outerShdw>
                </a:effectLst>
              </a:rPr>
              <a:t>ALI SO TE ŽE KDAJ BOLELA UŠESA? PRIPOVEDUJ, KAKO SI SE ZDRAVIL.</a:t>
            </a:r>
            <a:endParaRPr lang="sl-SI" sz="2000" dirty="0">
              <a:solidFill>
                <a:srgbClr val="002060"/>
              </a:solidFill>
              <a:effectLst>
                <a:outerShdw blurRad="38100" dist="38100" dir="2700000" algn="tl">
                  <a:srgbClr val="000000">
                    <a:alpha val="43137"/>
                  </a:srgbClr>
                </a:outerShdw>
              </a:effectLst>
            </a:endParaRPr>
          </a:p>
        </p:txBody>
      </p:sp>
      <p:sp>
        <p:nvSpPr>
          <p:cNvPr id="3" name="Označba mesta vsebine 2"/>
          <p:cNvSpPr>
            <a:spLocks noGrp="1"/>
          </p:cNvSpPr>
          <p:nvPr>
            <p:ph idx="1"/>
          </p:nvPr>
        </p:nvSpPr>
        <p:spPr>
          <a:xfrm>
            <a:off x="677334" y="2586446"/>
            <a:ext cx="8845488" cy="3905793"/>
          </a:xfrm>
        </p:spPr>
        <p:txBody>
          <a:bodyPr>
            <a:normAutofit/>
          </a:bodyPr>
          <a:lstStyle/>
          <a:p>
            <a:r>
              <a:rPr lang="sl-SI" sz="2000" dirty="0" smtClean="0">
                <a:solidFill>
                  <a:srgbClr val="C00000"/>
                </a:solidFill>
                <a:effectLst>
                  <a:outerShdw blurRad="38100" dist="38100" dir="2700000" algn="tl">
                    <a:srgbClr val="000000">
                      <a:alpha val="43137"/>
                    </a:srgbClr>
                  </a:outerShdw>
                </a:effectLst>
              </a:rPr>
              <a:t>ZAKAJ? – ZATO.</a:t>
            </a:r>
          </a:p>
          <a:p>
            <a:r>
              <a:rPr lang="sl-SI" sz="2000" dirty="0" smtClean="0">
                <a:solidFill>
                  <a:srgbClr val="00B050"/>
                </a:solidFill>
                <a:effectLst>
                  <a:outerShdw blurRad="38100" dist="38100" dir="2700000" algn="tl">
                    <a:srgbClr val="000000">
                      <a:alpha val="43137"/>
                    </a:srgbClr>
                  </a:outerShdw>
                </a:effectLst>
              </a:rPr>
              <a:t>ZAKAJ IMAMO PO DVE UŠESI?</a:t>
            </a:r>
            <a:r>
              <a:rPr lang="sl-SI" sz="2000" dirty="0" smtClean="0">
                <a:solidFill>
                  <a:srgbClr val="C00000"/>
                </a:solidFill>
                <a:effectLst>
                  <a:outerShdw blurRad="38100" dist="38100" dir="2700000" algn="tl">
                    <a:srgbClr val="000000">
                      <a:alpha val="43137"/>
                    </a:srgbClr>
                  </a:outerShdw>
                </a:effectLst>
              </a:rPr>
              <a:t> </a:t>
            </a:r>
            <a:r>
              <a:rPr lang="sl-SI" sz="2000" dirty="0" smtClean="0">
                <a:solidFill>
                  <a:srgbClr val="00B0F0"/>
                </a:solidFill>
                <a:effectLst>
                  <a:outerShdw blurRad="38100" dist="38100" dir="2700000" algn="tl">
                    <a:srgbClr val="000000">
                      <a:alpha val="43137"/>
                    </a:srgbClr>
                  </a:outerShdw>
                </a:effectLst>
              </a:rPr>
              <a:t>DA LAHKO UGANEMO, IZ KATERE SMERI PRIHAJA ZVOK.</a:t>
            </a:r>
          </a:p>
          <a:p>
            <a:r>
              <a:rPr lang="sl-SI" sz="2000" dirty="0" smtClean="0">
                <a:solidFill>
                  <a:srgbClr val="FF0000"/>
                </a:solidFill>
                <a:effectLst>
                  <a:outerShdw blurRad="38100" dist="38100" dir="2700000" algn="tl">
                    <a:srgbClr val="000000">
                      <a:alpha val="43137"/>
                    </a:srgbClr>
                  </a:outerShdw>
                </a:effectLst>
              </a:rPr>
              <a:t>ZAKAJ NAM JE V AVTU ALI NA LADJI SLABO? </a:t>
            </a:r>
            <a:r>
              <a:rPr lang="sl-SI" sz="2000" dirty="0" smtClean="0">
                <a:solidFill>
                  <a:schemeClr val="accent3">
                    <a:lumMod val="75000"/>
                  </a:schemeClr>
                </a:solidFill>
                <a:effectLst>
                  <a:outerShdw blurRad="38100" dist="38100" dir="2700000" algn="tl">
                    <a:srgbClr val="000000">
                      <a:alpha val="43137"/>
                    </a:srgbClr>
                  </a:outerShdw>
                </a:effectLst>
              </a:rPr>
              <a:t>GLOBOKO V NAŠEM UŠESU JE PROSTORČEK, KI NAM POMAGA OHRANITI RAVNOTEŽJE. GIBANJE AVTA IN LADJE TE PROSTORČKE TAKO POMEŠA, DA NE DELUJEJO VEČ IN NAM JE SLABO.</a:t>
            </a:r>
          </a:p>
          <a:p>
            <a:r>
              <a:rPr lang="sl-SI" sz="2000" dirty="0" smtClean="0">
                <a:solidFill>
                  <a:srgbClr val="7030A0"/>
                </a:solidFill>
                <a:effectLst>
                  <a:outerShdw blurRad="38100" dist="38100" dir="2700000" algn="tl">
                    <a:srgbClr val="000000">
                      <a:alpha val="43137"/>
                    </a:srgbClr>
                  </a:outerShdw>
                </a:effectLst>
              </a:rPr>
              <a:t>ZAKAJ IMAMO V UŠESIH MASLO? </a:t>
            </a:r>
            <a:r>
              <a:rPr lang="sl-SI" sz="2000" dirty="0" smtClean="0">
                <a:solidFill>
                  <a:schemeClr val="accent3"/>
                </a:solidFill>
                <a:effectLst>
                  <a:outerShdw blurRad="38100" dist="38100" dir="2700000" algn="tl">
                    <a:srgbClr val="000000">
                      <a:alpha val="43137"/>
                    </a:srgbClr>
                  </a:outerShdw>
                </a:effectLst>
              </a:rPr>
              <a:t>KOŽA NA NOTRANJI STRANI SLUHOVODA IZLOČA LEPLJIVO SNOV – UŠESNO MASLO. MASLO LOVI UMAZANIJO, KI SE NAM NABIRA V UŠESIH.</a:t>
            </a:r>
          </a:p>
          <a:p>
            <a:endParaRPr lang="sl-SI" sz="2000" dirty="0" smtClean="0">
              <a:solidFill>
                <a:srgbClr val="00B050"/>
              </a:solidFill>
              <a:effectLst>
                <a:outerShdw blurRad="38100" dist="38100" dir="2700000" algn="tl">
                  <a:srgbClr val="000000">
                    <a:alpha val="43137"/>
                  </a:srgbClr>
                </a:outerShdw>
              </a:effectLst>
            </a:endParaRPr>
          </a:p>
          <a:p>
            <a:endParaRPr lang="sl-SI" sz="2000"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58740668"/>
      </p:ext>
    </p:extLst>
  </p:cSld>
  <p:clrMapOvr>
    <a:masterClrMapping/>
  </p:clrMapOvr>
  <p:timing>
    <p:tnLst>
      <p:par>
        <p:cTn id="1" dur="indefinite" restart="never" nodeType="tmRoot"/>
      </p:par>
    </p:tnLst>
  </p:timing>
</p:sld>
</file>

<file path=ppt/theme/theme1.xml><?xml version="1.0" encoding="utf-8"?>
<a:theme xmlns:a="http://schemas.openxmlformats.org/drawingml/2006/main" name="Gladko">
  <a:themeElements>
    <a:clrScheme name="Gladko">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Gladko">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ladko">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103</TotalTime>
  <Words>254</Words>
  <Application>Microsoft Office PowerPoint</Application>
  <PresentationFormat>Širokozaslonsko</PresentationFormat>
  <Paragraphs>23</Paragraphs>
  <Slides>5</Slides>
  <Notes>0</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5</vt:i4>
      </vt:variant>
    </vt:vector>
  </HeadingPairs>
  <TitlesOfParts>
    <vt:vector size="9" baseType="lpstr">
      <vt:lpstr>Arial</vt:lpstr>
      <vt:lpstr>Trebuchet MS</vt:lpstr>
      <vt:lpstr>Wingdings 3</vt:lpstr>
      <vt:lpstr>Gladko</vt:lpstr>
      <vt:lpstr>UHO –ČUTILO ZA SLUH</vt:lpstr>
      <vt:lpstr>UHO JE ČUTILO ZA SLUH. SLIŠIMO NIZKE, VISOKE, TIHE, GLASNE GLASOVE.  KER IMAMO DVE UŠESI, SLIŠIMO, OD KOD ZVOK PRIHAJA.   UHO JE RAZDELJENO NA ZUNANJE, SREDNJE IN NOTRANJE UHO.   DEL UŠESA, KI GA VIDIMO, JE UHELJ. NJEGOVA NALOGA JE, DA SPREJEMA ZVOK. TISTI DEL UŠESA, KI ZVOKE PREPOZNAVA, PA JE V NOTRANJOSTI GLAVE.</vt:lpstr>
      <vt:lpstr>KAKO SLIŠIMO?</vt:lpstr>
      <vt:lpstr>ZA ZVOKE NISMO VSI ENAKO OBČUTLJIVI.  NEKATERI LJUDJE SLABŠE SLIŠIJO, PRAVIMO, DA SO NAGLUŠNI.  LJUDJE, KI SO GLUHI OD ROJSTVA, NE ZNAJO GOVORITI. PRAVIMO, DA SO GLUHONEMI.  GLUHONEMI OTROCI SE UČE GOVORITI V POSEBNIH ZAVODIH.   </vt:lpstr>
      <vt:lpstr>NAŠA UŠESA POTREBUJEJO POSEBNO NEGO.  POMISLI, ZAKAJ SI JIH MORAMO REDNO UMIVATI.  ALI SO TE ŽE KDAJ BOLELA UŠESA? PRIPOVEDUJ, KAKO SI SE ZDRAVIL.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UHO –ČUTILO ZA SLUH</dc:title>
  <dc:creator>Zinka Pintar</dc:creator>
  <cp:lastModifiedBy>Zinka Pintar</cp:lastModifiedBy>
  <cp:revision>11</cp:revision>
  <dcterms:created xsi:type="dcterms:W3CDTF">2020-05-11T19:06:41Z</dcterms:created>
  <dcterms:modified xsi:type="dcterms:W3CDTF">2020-05-11T20:50:25Z</dcterms:modified>
</cp:coreProperties>
</file>